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6.xml" ContentType="application/vnd.openxmlformats-officedocument.presentationml.notesSlide+xml"/>
  <Override PartName="/ppt/tags/tag13.xml" ContentType="application/vnd.openxmlformats-officedocument.presentationml.tags+xml"/>
  <Override PartName="/ppt/slides/slide8.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92" r:id="rId2"/>
    <p:sldId id="257" r:id="rId3"/>
    <p:sldId id="258" r:id="rId4"/>
    <p:sldId id="262" r:id="rId5"/>
    <p:sldId id="308" r:id="rId6"/>
    <p:sldId id="272" r:id="rId7"/>
    <p:sldId id="306" r:id="rId8"/>
    <p:sldId id="263" r:id="rId9"/>
    <p:sldId id="261" r:id="rId10"/>
    <p:sldId id="265" r:id="rId11"/>
    <p:sldId id="301" r:id="rId12"/>
    <p:sldId id="264" r:id="rId13"/>
    <p:sldId id="297" r:id="rId14"/>
    <p:sldId id="298" r:id="rId15"/>
    <p:sldId id="304" r:id="rId16"/>
    <p:sldId id="293" r:id="rId17"/>
    <p:sldId id="311" r:id="rId18"/>
    <p:sldId id="275" r:id="rId19"/>
    <p:sldId id="299" r:id="rId20"/>
    <p:sldId id="267" r:id="rId21"/>
    <p:sldId id="266" r:id="rId22"/>
    <p:sldId id="270" r:id="rId23"/>
    <p:sldId id="268" r:id="rId24"/>
    <p:sldId id="305" r:id="rId25"/>
    <p:sldId id="271" r:id="rId26"/>
    <p:sldId id="307" r:id="rId27"/>
    <p:sldId id="273" r:id="rId28"/>
    <p:sldId id="277" r:id="rId29"/>
    <p:sldId id="276" r:id="rId30"/>
    <p:sldId id="284" r:id="rId31"/>
    <p:sldId id="291" r:id="rId32"/>
    <p:sldId id="278" r:id="rId33"/>
    <p:sldId id="279" r:id="rId34"/>
    <p:sldId id="280" r:id="rId35"/>
    <p:sldId id="288" r:id="rId36"/>
    <p:sldId id="282" r:id="rId37"/>
    <p:sldId id="281" r:id="rId38"/>
    <p:sldId id="312" r:id="rId39"/>
    <p:sldId id="290" r:id="rId40"/>
    <p:sldId id="296" r:id="rId41"/>
    <p:sldId id="289" r:id="rId42"/>
    <p:sldId id="259"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33"/>
    <a:srgbClr val="0D3C68"/>
    <a:srgbClr val="FFFFCC"/>
    <a:srgbClr val="5E95CA"/>
    <a:srgbClr val="A6A200"/>
    <a:srgbClr val="66663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2040" autoAdjust="0"/>
  </p:normalViewPr>
  <p:slideViewPr>
    <p:cSldViewPr>
      <p:cViewPr varScale="1">
        <p:scale>
          <a:sx n="83" d="100"/>
          <a:sy n="83" d="100"/>
        </p:scale>
        <p:origin x="-1182" y="-78"/>
      </p:cViewPr>
      <p:guideLst>
        <p:guide orient="horz" pos="2220"/>
        <p:guide pos="2879"/>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E18024-58DB-48CA-AE54-A4CADD649547}" type="datetimeFigureOut">
              <a:rPr lang="zh-CN" altLang="en-US" smtClean="0"/>
              <a:pPr/>
              <a:t>2017-7-10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05B7F9-3D63-4AE0-ADFF-09A8D3935E9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23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26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30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36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40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42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7890" name="文本占位符 2"/>
          <p:cNvSpPr>
            <a:spLocks noGrp="1" noChangeArrowheads="1"/>
          </p:cNvSpPr>
          <p:nvPr>
            <p:ph type="body" idx="4294967295"/>
          </p:nvPr>
        </p:nvSpPr>
        <p:spPr bwMode="auto">
          <a:noFill/>
        </p:spPr>
        <p:txBody>
          <a:bodyPr wrap="square" numCol="1" anchor="t" anchorCtr="0" compatLnSpc="1"/>
          <a:lstStyle/>
          <a:p>
            <a:endParaRPr lang="zh-CN" altLang="en-US" smtClean="0"/>
          </a:p>
        </p:txBody>
      </p:sp>
      <p:sp>
        <p:nvSpPr>
          <p:cNvPr id="37891" name="灯片编号占位符 3"/>
          <p:cNvSpPr>
            <a:spLocks noGrp="1" noChangeArrowheads="1"/>
          </p:cNvSpPr>
          <p:nvPr>
            <p:ph type="sldNum" sz="quarter" idx="5"/>
          </p:nvPr>
        </p:nvSpPr>
        <p:spPr bwMode="auto">
          <a:noFill/>
          <a:ln>
            <a:miter lim="800000"/>
          </a:ln>
        </p:spPr>
        <p:txBody>
          <a:bodyPr/>
          <a:lstStyle/>
          <a:p>
            <a:pPr>
              <a:buFont typeface="Arial" panose="020B0604020202020204" pitchFamily="34" charset="0"/>
              <a:buChar char="•"/>
            </a:pPr>
            <a:fld id="{9747E244-1CC4-495B-BEAD-5170F96EDDA1}" type="slidenum">
              <a:rPr lang="zh-CN" altLang="en-US"/>
              <a:pPr>
                <a:buFont typeface="Arial" panose="020B0604020202020204" pitchFamily="34" charset="0"/>
                <a:buChar char="•"/>
              </a:pPr>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405B7F9-3D63-4AE0-ADFF-09A8D3935E93}" type="slidenum">
              <a:rPr lang="zh-CN" altLang="en-US" smtClean="0"/>
              <a:pPr/>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forum.home.news.cn/origPic.jsp?p=043DE13C.002C"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forum.home.news.cn/origPic.jsp?p=043DE13C.002C"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42FA8BB-5362-4397-8BEC-BE7FEA769CF3}"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57C9AD-1832-4DFD-AF33-7D788BB60836}" type="slidenum">
              <a:rPr lang="zh-CN" altLang="en-US" smtClean="0"/>
              <a:pPr/>
              <a:t>‹#›</a:t>
            </a:fld>
            <a:endParaRPr lang="zh-CN" altLang="en-US"/>
          </a:p>
        </p:txBody>
      </p:sp>
      <p:pic>
        <p:nvPicPr>
          <p:cNvPr id="2050" name="Picture 2" descr="http://bbs.home.news.cn/upfiles/043DE13C.002C">
            <a:hlinkClick r:id="rId2"/>
          </p:cNvPr>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 y="0"/>
            <a:ext cx="9144001" cy="642863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矩形 7"/>
          <p:cNvSpPr/>
          <p:nvPr userDrawn="1"/>
        </p:nvSpPr>
        <p:spPr>
          <a:xfrm>
            <a:off x="-1" y="3501008"/>
            <a:ext cx="9144000" cy="1872208"/>
          </a:xfrm>
          <a:prstGeom prst="rect">
            <a:avLst/>
          </a:prstGeom>
          <a:solidFill>
            <a:srgbClr val="5E95C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1" y="4581128"/>
            <a:ext cx="9144000" cy="2276872"/>
          </a:xfrm>
          <a:prstGeom prst="rect">
            <a:avLst/>
          </a:prstGeom>
          <a:gradFill flip="none" rotWithShape="1">
            <a:gsLst>
              <a:gs pos="0">
                <a:srgbClr val="5E95CA">
                  <a:shade val="30000"/>
                  <a:satMod val="115000"/>
                </a:srgbClr>
              </a:gs>
              <a:gs pos="50000">
                <a:srgbClr val="5E95CA">
                  <a:shade val="67500"/>
                  <a:satMod val="115000"/>
                </a:srgbClr>
              </a:gs>
              <a:gs pos="100000">
                <a:srgbClr val="5E95CA">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userDrawn="1"/>
        </p:nvCxnSpPr>
        <p:spPr>
          <a:xfrm>
            <a:off x="-10008" y="4581128"/>
            <a:ext cx="9144001" cy="0"/>
          </a:xfrm>
          <a:prstGeom prst="line">
            <a:avLst/>
          </a:prstGeom>
          <a:ln w="38100">
            <a:solidFill>
              <a:schemeClr val="bg1">
                <a:lumMod val="95000"/>
              </a:schemeClr>
            </a:solidFill>
          </a:ln>
          <a:effectLst>
            <a:outerShdw blurRad="50800" dist="38100" dir="8100000" algn="tr" rotWithShape="0">
              <a:prstClr val="black">
                <a:alpha val="40000"/>
              </a:prstClr>
            </a:outerShdw>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10009" y="4725144"/>
            <a:ext cx="9144001" cy="0"/>
          </a:xfrm>
          <a:prstGeom prst="line">
            <a:avLst/>
          </a:prstGeom>
          <a:ln w="38100">
            <a:solidFill>
              <a:schemeClr val="bg1">
                <a:lumMod val="95000"/>
              </a:schemeClr>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2FA8BB-5362-4397-8BEC-BE7FEA769CF3}"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57C9AD-1832-4DFD-AF33-7D788BB6083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2FA8BB-5362-4397-8BEC-BE7FEA769CF3}"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57C9AD-1832-4DFD-AF33-7D788BB6083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D0C9B1B-7FE9-420C-8567-F48767EEE58C}" type="datetimeFigureOut">
              <a:rPr lang="zh-CN" altLang="en-US"/>
              <a:pPr/>
              <a:t>2017-7-10</a:t>
            </a:fld>
            <a:endParaRPr lang="en-US" altLang="zh-CN"/>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4030DFD-EF3D-406F-821E-7A9C90C0D926}"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Picture 2" descr="http://bbs.home.news.cn/upfiles/043DE13C.002C">
            <a:hlinkClick r:id="rId2"/>
          </p:cNvPr>
          <p:cNvPicPr>
            <a:picLocks noChangeAspect="1" noChangeArrowheads="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1" y="456752"/>
            <a:ext cx="9144001" cy="642863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日期占位符 3"/>
          <p:cNvSpPr>
            <a:spLocks noGrp="1"/>
          </p:cNvSpPr>
          <p:nvPr>
            <p:ph type="dt" sz="half" idx="10"/>
          </p:nvPr>
        </p:nvSpPr>
        <p:spPr/>
        <p:txBody>
          <a:bodyPr/>
          <a:lstStyle/>
          <a:p>
            <a:fld id="{442FA8BB-5362-4397-8BEC-BE7FEA769CF3}"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57C9AD-1832-4DFD-AF33-7D788BB60836}" type="slidenum">
              <a:rPr lang="zh-CN" altLang="en-US" smtClean="0"/>
              <a:pPr/>
              <a:t>‹#›</a:t>
            </a:fld>
            <a:endParaRPr lang="zh-CN" altLang="en-US"/>
          </a:p>
        </p:txBody>
      </p:sp>
      <p:sp>
        <p:nvSpPr>
          <p:cNvPr id="8" name="矩形 7"/>
          <p:cNvSpPr/>
          <p:nvPr userDrawn="1"/>
        </p:nvSpPr>
        <p:spPr>
          <a:xfrm>
            <a:off x="-2" y="0"/>
            <a:ext cx="9144001" cy="6885384"/>
          </a:xfrm>
          <a:prstGeom prst="rect">
            <a:avLst/>
          </a:prstGeom>
          <a:gradFill flip="none" rotWithShape="1">
            <a:gsLst>
              <a:gs pos="0">
                <a:srgbClr val="5E95CA">
                  <a:shade val="30000"/>
                  <a:satMod val="115000"/>
                  <a:alpha val="44000"/>
                </a:srgbClr>
              </a:gs>
              <a:gs pos="50000">
                <a:srgbClr val="5E95CA">
                  <a:shade val="67500"/>
                  <a:satMod val="115000"/>
                </a:srgbClr>
              </a:gs>
              <a:gs pos="100000">
                <a:srgbClr val="5E95CA">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0" y="1052736"/>
            <a:ext cx="9144001" cy="0"/>
          </a:xfrm>
          <a:prstGeom prst="line">
            <a:avLst/>
          </a:prstGeom>
          <a:ln w="38100">
            <a:solidFill>
              <a:schemeClr val="bg1">
                <a:lumMod val="95000"/>
              </a:schemeClr>
            </a:solidFill>
          </a:ln>
          <a:effectLst>
            <a:outerShdw blurRad="50800" dist="38100" dir="8100000" algn="tr" rotWithShape="0">
              <a:prstClr val="black">
                <a:alpha val="40000"/>
              </a:prstClr>
            </a:outerShdw>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457200" y="274638"/>
            <a:ext cx="8229600" cy="634082"/>
          </a:xfrm>
        </p:spPr>
        <p:txBody>
          <a:bodyPr>
            <a:normAutofit/>
          </a:bodyPr>
          <a:lstStyle>
            <a:lvl1pPr algn="l">
              <a:defRPr sz="3200">
                <a:solidFill>
                  <a:srgbClr val="FFFF00"/>
                </a:solidFill>
              </a:defRPr>
            </a:lvl1pPr>
          </a:lstStyle>
          <a:p>
            <a:r>
              <a:rPr lang="zh-CN" altLang="en-US" smtClean="0"/>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42FA8BB-5362-4397-8BEC-BE7FEA769CF3}"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57C9AD-1832-4DFD-AF33-7D788BB6083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42FA8BB-5362-4397-8BEC-BE7FEA769CF3}"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57C9AD-1832-4DFD-AF33-7D788BB6083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42FA8BB-5362-4397-8BEC-BE7FEA769CF3}" type="datetimeFigureOut">
              <a:rPr lang="zh-CN" altLang="en-US" smtClean="0"/>
              <a:pPr/>
              <a:t>2017-7-10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57C9AD-1832-4DFD-AF33-7D788BB6083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42FA8BB-5362-4397-8BEC-BE7FEA769CF3}" type="datetimeFigureOut">
              <a:rPr lang="zh-CN" altLang="en-US" smtClean="0"/>
              <a:pPr/>
              <a:t>2017-7-10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57C9AD-1832-4DFD-AF33-7D788BB6083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2FA8BB-5362-4397-8BEC-BE7FEA769CF3}" type="datetimeFigureOut">
              <a:rPr lang="zh-CN" altLang="en-US" smtClean="0"/>
              <a:pPr/>
              <a:t>2017-7-10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57C9AD-1832-4DFD-AF33-7D788BB6083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42FA8BB-5362-4397-8BEC-BE7FEA769CF3}"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57C9AD-1832-4DFD-AF33-7D788BB6083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42FA8BB-5362-4397-8BEC-BE7FEA769CF3}"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57C9AD-1832-4DFD-AF33-7D788BB6083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FA8BB-5362-4397-8BEC-BE7FEA769CF3}" type="datetimeFigureOut">
              <a:rPr lang="zh-CN" altLang="en-US" smtClean="0"/>
              <a:pPr/>
              <a:t>2017-7-10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7C9AD-1832-4DFD-AF33-7D788BB6083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57.jpeg"/><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2811777"/>
            <a:ext cx="9144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标题 1"/>
          <p:cNvSpPr txBox="1"/>
          <p:nvPr/>
        </p:nvSpPr>
        <p:spPr>
          <a:xfrm>
            <a:off x="1714480" y="1142984"/>
            <a:ext cx="5500726" cy="89396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400" b="1" i="0" u="none" strike="noStrike" kern="1200" cap="none" spc="0" normalizeH="0" baseline="0" noProof="0" dirty="0" smtClean="0">
                <a:ln>
                  <a:noFill/>
                </a:ln>
                <a:solidFill>
                  <a:srgbClr val="FFFF00"/>
                </a:solidFill>
                <a:effectLst>
                  <a:glow rad="635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uLnTx/>
                <a:uFillTx/>
                <a:latin typeface="黑体" panose="02010609060101010101" pitchFamily="2" charset="-122"/>
                <a:ea typeface="黑体" panose="02010609060101010101" pitchFamily="2" charset="-122"/>
                <a:cs typeface="+mj-cs"/>
              </a:rPr>
              <a:t>慢病先行  三师共管</a:t>
            </a:r>
            <a:endParaRPr kumimoji="0" lang="zh-CN" altLang="en-US" sz="4400" b="1" i="0" u="none" strike="noStrike" kern="1200" cap="none" spc="0" normalizeH="0" baseline="0" noProof="0" dirty="0">
              <a:ln>
                <a:noFill/>
              </a:ln>
              <a:solidFill>
                <a:srgbClr val="FFFF00"/>
              </a:solidFill>
              <a:effectLst>
                <a:glow rad="635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uLnTx/>
              <a:uFillTx/>
              <a:latin typeface="黑体" panose="02010609060101010101" pitchFamily="2" charset="-122"/>
              <a:ea typeface="黑体" panose="02010609060101010101" pitchFamily="2" charset="-122"/>
              <a:cs typeface="+mj-cs"/>
            </a:endParaRPr>
          </a:p>
        </p:txBody>
      </p:sp>
      <p:sp>
        <p:nvSpPr>
          <p:cNvPr id="37" name="矩形 3085"/>
          <p:cNvSpPr>
            <a:spLocks noChangeArrowheads="1"/>
          </p:cNvSpPr>
          <p:nvPr/>
        </p:nvSpPr>
        <p:spPr bwMode="auto">
          <a:xfrm>
            <a:off x="1285852" y="2071678"/>
            <a:ext cx="7072330" cy="584775"/>
          </a:xfrm>
          <a:prstGeom prst="rect">
            <a:avLst/>
          </a:prstGeom>
          <a:noFill/>
          <a:ln w="9525">
            <a:noFill/>
            <a:miter lim="800000"/>
          </a:ln>
        </p:spPr>
        <p:txBody>
          <a:bodyPr wrap="square">
            <a:spAutoFit/>
          </a:bodyPr>
          <a:lstStyle/>
          <a:p>
            <a:r>
              <a:rPr lang="zh-CN" altLang="zh-CN" sz="3200" b="1" dirty="0">
                <a:solidFill>
                  <a:srgbClr val="FFFF00"/>
                </a:solidFill>
                <a:latin typeface="黑体" panose="02010609060101010101" pitchFamily="2" charset="-122"/>
                <a:ea typeface="黑体" panose="02010609060101010101" pitchFamily="2" charset="-122"/>
              </a:rPr>
              <a:t>——厦门市</a:t>
            </a:r>
            <a:r>
              <a:rPr lang="zh-CN" altLang="en-US" sz="3200" b="1" dirty="0">
                <a:solidFill>
                  <a:srgbClr val="FFFF00"/>
                </a:solidFill>
                <a:latin typeface="黑体" panose="02010609060101010101" pitchFamily="2" charset="-122"/>
                <a:ea typeface="黑体" panose="02010609060101010101" pitchFamily="2" charset="-122"/>
              </a:rPr>
              <a:t>家庭医生</a:t>
            </a:r>
            <a:r>
              <a:rPr lang="zh-CN" altLang="en-US" sz="3200" b="1" dirty="0" smtClean="0">
                <a:solidFill>
                  <a:srgbClr val="FFFF00"/>
                </a:solidFill>
                <a:latin typeface="黑体" panose="02010609060101010101" pitchFamily="2" charset="-122"/>
                <a:ea typeface="黑体" panose="02010609060101010101" pitchFamily="2" charset="-122"/>
              </a:rPr>
              <a:t>签约与分级诊疗</a:t>
            </a:r>
            <a:endParaRPr lang="en-US" altLang="zh-CN" sz="3200" b="1" dirty="0">
              <a:solidFill>
                <a:srgbClr val="FFFF00"/>
              </a:solidFill>
              <a:latin typeface="黑体" panose="02010609060101010101" pitchFamily="2" charset="-122"/>
              <a:ea typeface="黑体" panose="02010609060101010101" pitchFamily="2" charset="-122"/>
            </a:endParaRPr>
          </a:p>
        </p:txBody>
      </p:sp>
      <p:cxnSp>
        <p:nvCxnSpPr>
          <p:cNvPr id="38" name="直接连接符 37"/>
          <p:cNvCxnSpPr/>
          <p:nvPr/>
        </p:nvCxnSpPr>
        <p:spPr>
          <a:xfrm rot="5400000">
            <a:off x="6522402" y="6428602"/>
            <a:ext cx="571504" cy="158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a:off x="6857222" y="6500040"/>
            <a:ext cx="428628" cy="158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40" name="Text Box 7"/>
          <p:cNvSpPr txBox="1">
            <a:spLocks noChangeArrowheads="1"/>
          </p:cNvSpPr>
          <p:nvPr/>
        </p:nvSpPr>
        <p:spPr bwMode="auto">
          <a:xfrm>
            <a:off x="7143768" y="6215082"/>
            <a:ext cx="192882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zh-CN" altLang="en-US" sz="1600" dirty="0" smtClean="0">
                <a:solidFill>
                  <a:srgbClr val="FFFF00"/>
                </a:solidFill>
                <a:effectLst>
                  <a:outerShdw blurRad="38100" dist="38100" dir="2700000" algn="tl">
                    <a:srgbClr val="000000">
                      <a:alpha val="43137"/>
                    </a:srgbClr>
                  </a:outerShdw>
                </a:effectLst>
              </a:rPr>
              <a:t>厦门市卫生计生委</a:t>
            </a:r>
            <a:r>
              <a:rPr lang="en-US" altLang="zh-CN" sz="1600" dirty="0" smtClean="0">
                <a:solidFill>
                  <a:srgbClr val="FFFF00"/>
                </a:solidFill>
                <a:effectLst>
                  <a:outerShdw blurRad="38100" dist="38100" dir="2700000" algn="tl">
                    <a:srgbClr val="000000">
                      <a:alpha val="43137"/>
                    </a:srgbClr>
                  </a:outerShdw>
                </a:effectLst>
              </a:rPr>
              <a:t>     </a:t>
            </a:r>
            <a:br>
              <a:rPr lang="en-US" altLang="zh-CN" sz="1600" dirty="0" smtClean="0">
                <a:solidFill>
                  <a:srgbClr val="FFFF00"/>
                </a:solidFill>
                <a:effectLst>
                  <a:outerShdw blurRad="38100" dist="38100" dir="2700000" algn="tl">
                    <a:srgbClr val="000000">
                      <a:alpha val="43137"/>
                    </a:srgbClr>
                  </a:outerShdw>
                </a:effectLst>
              </a:rPr>
            </a:br>
            <a:r>
              <a:rPr lang="en-US" altLang="zh-CN" sz="1600" dirty="0" smtClean="0">
                <a:solidFill>
                  <a:srgbClr val="FFFF00"/>
                </a:solidFill>
                <a:effectLst>
                  <a:outerShdw blurRad="38100" dist="38100" dir="2700000" algn="tl">
                    <a:srgbClr val="000000">
                      <a:alpha val="43137"/>
                    </a:srgbClr>
                  </a:outerShdw>
                </a:effectLst>
              </a:rPr>
              <a:t>        2017</a:t>
            </a:r>
            <a:r>
              <a:rPr lang="zh-CN" altLang="en-US" sz="1600" dirty="0" smtClean="0">
                <a:solidFill>
                  <a:srgbClr val="FFFF00"/>
                </a:solidFill>
                <a:effectLst>
                  <a:outerShdw blurRad="38100" dist="38100" dir="2700000" algn="tl">
                    <a:srgbClr val="000000">
                      <a:alpha val="43137"/>
                    </a:srgbClr>
                  </a:outerShdw>
                </a:effectLst>
              </a:rPr>
              <a:t>年</a:t>
            </a:r>
            <a:r>
              <a:rPr lang="en-US" altLang="zh-CN" sz="1600" dirty="0" smtClean="0">
                <a:solidFill>
                  <a:srgbClr val="FFFF00"/>
                </a:solidFill>
                <a:effectLst>
                  <a:outerShdw blurRad="38100" dist="38100" dir="2700000" algn="tl">
                    <a:srgbClr val="000000">
                      <a:alpha val="43137"/>
                    </a:srgbClr>
                  </a:outerShdw>
                </a:effectLst>
              </a:rPr>
              <a:t>7</a:t>
            </a:r>
            <a:r>
              <a:rPr lang="zh-CN" altLang="en-US" sz="1600" dirty="0" smtClean="0">
                <a:solidFill>
                  <a:srgbClr val="FFFF00"/>
                </a:solidFill>
                <a:effectLst>
                  <a:outerShdw blurRad="38100" dist="38100" dir="2700000" algn="tl">
                    <a:srgbClr val="000000">
                      <a:alpha val="43137"/>
                    </a:srgbClr>
                  </a:outerShdw>
                </a:effectLst>
              </a:rPr>
              <a:t>月</a:t>
            </a:r>
            <a:endParaRPr lang="en-US" altLang="zh-CN" sz="1600" dirty="0">
              <a:solidFill>
                <a:srgbClr val="FFFF00"/>
              </a:solidFill>
              <a:effectLst>
                <a:outerShdw blurRad="38100" dist="38100" dir="2700000" algn="tl">
                  <a:srgbClr val="000000">
                    <a:alpha val="43137"/>
                  </a:srgbClr>
                </a:outerShdw>
              </a:effectLst>
            </a:endParaRPr>
          </a:p>
        </p:txBody>
      </p:sp>
      <p:grpSp>
        <p:nvGrpSpPr>
          <p:cNvPr id="212" name="组合 211"/>
          <p:cNvGrpSpPr/>
          <p:nvPr/>
        </p:nvGrpSpPr>
        <p:grpSpPr>
          <a:xfrm>
            <a:off x="9144000" y="2956828"/>
            <a:ext cx="33146032" cy="2991313"/>
            <a:chOff x="9144000" y="3000372"/>
            <a:chExt cx="33146032" cy="2991313"/>
          </a:xfrm>
        </p:grpSpPr>
        <p:grpSp>
          <p:nvGrpSpPr>
            <p:cNvPr id="12" name="Group 2"/>
            <p:cNvGrpSpPr/>
            <p:nvPr/>
          </p:nvGrpSpPr>
          <p:grpSpPr bwMode="auto">
            <a:xfrm>
              <a:off x="9144000" y="3000372"/>
              <a:ext cx="33146032" cy="2991313"/>
              <a:chOff x="2051" y="4391"/>
              <a:chExt cx="9590" cy="1500"/>
            </a:xfrm>
          </p:grpSpPr>
          <p:grpSp>
            <p:nvGrpSpPr>
              <p:cNvPr id="133" name="Group 3"/>
              <p:cNvGrpSpPr/>
              <p:nvPr/>
            </p:nvGrpSpPr>
            <p:grpSpPr bwMode="auto">
              <a:xfrm>
                <a:off x="2051" y="4391"/>
                <a:ext cx="9590" cy="1500"/>
                <a:chOff x="2050" y="4391"/>
                <a:chExt cx="9590" cy="1500"/>
              </a:xfrm>
            </p:grpSpPr>
            <p:sp>
              <p:nvSpPr>
                <p:cNvPr id="145" name="Rectangle 4"/>
                <p:cNvSpPr>
                  <a:spLocks noChangeArrowheads="1"/>
                </p:cNvSpPr>
                <p:nvPr/>
              </p:nvSpPr>
              <p:spPr bwMode="auto">
                <a:xfrm>
                  <a:off x="2050" y="4391"/>
                  <a:ext cx="9590" cy="1500"/>
                </a:xfrm>
                <a:prstGeom prst="rect">
                  <a:avLst/>
                </a:prstGeom>
                <a:solidFill>
                  <a:schemeClr val="tx1"/>
                </a:solidFill>
                <a:ln w="9525">
                  <a:solidFill>
                    <a:schemeClr val="tx1"/>
                  </a:solidFill>
                  <a:miter lim="800000"/>
                </a:ln>
              </p:spPr>
              <p:txBody>
                <a:bodyPr wrap="none" anchor="ctr"/>
                <a:lstStyle/>
                <a:p>
                  <a:endParaRPr lang="zh-CN" altLang="en-US">
                    <a:latin typeface="Calibri" panose="020F0502020204030204" pitchFamily="34" charset="0"/>
                  </a:endParaRPr>
                </a:p>
              </p:txBody>
            </p:sp>
            <p:sp>
              <p:nvSpPr>
                <p:cNvPr id="146" name="AutoShape 11"/>
                <p:cNvSpPr>
                  <a:spLocks noChangeArrowheads="1"/>
                </p:cNvSpPr>
                <p:nvPr/>
              </p:nvSpPr>
              <p:spPr bwMode="auto">
                <a:xfrm>
                  <a:off x="2154" y="4445"/>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47" name="AutoShape 12"/>
                <p:cNvSpPr>
                  <a:spLocks noChangeArrowheads="1"/>
                </p:cNvSpPr>
                <p:nvPr/>
              </p:nvSpPr>
              <p:spPr bwMode="auto">
                <a:xfrm>
                  <a:off x="2534" y="4445"/>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48" name="AutoShape 13"/>
                <p:cNvSpPr>
                  <a:spLocks noChangeArrowheads="1"/>
                </p:cNvSpPr>
                <p:nvPr/>
              </p:nvSpPr>
              <p:spPr bwMode="auto">
                <a:xfrm>
                  <a:off x="2897" y="4445"/>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49" name="AutoShape 14"/>
                <p:cNvSpPr>
                  <a:spLocks noChangeArrowheads="1"/>
                </p:cNvSpPr>
                <p:nvPr/>
              </p:nvSpPr>
              <p:spPr bwMode="auto">
                <a:xfrm>
                  <a:off x="3260" y="4445"/>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50" name="AutoShape 15"/>
                <p:cNvSpPr>
                  <a:spLocks noChangeArrowheads="1"/>
                </p:cNvSpPr>
                <p:nvPr/>
              </p:nvSpPr>
              <p:spPr bwMode="auto">
                <a:xfrm>
                  <a:off x="3623" y="4445"/>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51" name="AutoShape 16"/>
                <p:cNvSpPr>
                  <a:spLocks noChangeArrowheads="1"/>
                </p:cNvSpPr>
                <p:nvPr/>
              </p:nvSpPr>
              <p:spPr bwMode="auto">
                <a:xfrm>
                  <a:off x="3968" y="4445"/>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52" name="AutoShape 17"/>
                <p:cNvSpPr>
                  <a:spLocks noChangeArrowheads="1"/>
                </p:cNvSpPr>
                <p:nvPr/>
              </p:nvSpPr>
              <p:spPr bwMode="auto">
                <a:xfrm>
                  <a:off x="4331" y="4445"/>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53" name="AutoShape 18"/>
                <p:cNvSpPr>
                  <a:spLocks noChangeArrowheads="1"/>
                </p:cNvSpPr>
                <p:nvPr/>
              </p:nvSpPr>
              <p:spPr bwMode="auto">
                <a:xfrm>
                  <a:off x="4694" y="4445"/>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54" name="AutoShape 19"/>
                <p:cNvSpPr>
                  <a:spLocks noChangeArrowheads="1"/>
                </p:cNvSpPr>
                <p:nvPr/>
              </p:nvSpPr>
              <p:spPr bwMode="auto">
                <a:xfrm>
                  <a:off x="5092" y="4448"/>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55" name="AutoShape 20"/>
                <p:cNvSpPr>
                  <a:spLocks noChangeArrowheads="1"/>
                </p:cNvSpPr>
                <p:nvPr/>
              </p:nvSpPr>
              <p:spPr bwMode="auto">
                <a:xfrm>
                  <a:off x="5455" y="4448"/>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56" name="AutoShape 27"/>
                <p:cNvSpPr>
                  <a:spLocks noChangeArrowheads="1"/>
                </p:cNvSpPr>
                <p:nvPr/>
              </p:nvSpPr>
              <p:spPr bwMode="auto">
                <a:xfrm>
                  <a:off x="2141" y="5678"/>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57" name="AutoShape 28"/>
                <p:cNvSpPr>
                  <a:spLocks noChangeArrowheads="1"/>
                </p:cNvSpPr>
                <p:nvPr/>
              </p:nvSpPr>
              <p:spPr bwMode="auto">
                <a:xfrm>
                  <a:off x="2532" y="5683"/>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58" name="AutoShape 29"/>
                <p:cNvSpPr>
                  <a:spLocks noChangeArrowheads="1"/>
                </p:cNvSpPr>
                <p:nvPr/>
              </p:nvSpPr>
              <p:spPr bwMode="auto">
                <a:xfrm>
                  <a:off x="2914" y="5683"/>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59" name="AutoShape 30"/>
                <p:cNvSpPr>
                  <a:spLocks noChangeArrowheads="1"/>
                </p:cNvSpPr>
                <p:nvPr/>
              </p:nvSpPr>
              <p:spPr bwMode="auto">
                <a:xfrm>
                  <a:off x="3273" y="5683"/>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60" name="AutoShape 31"/>
                <p:cNvSpPr>
                  <a:spLocks noChangeArrowheads="1"/>
                </p:cNvSpPr>
                <p:nvPr/>
              </p:nvSpPr>
              <p:spPr bwMode="auto">
                <a:xfrm>
                  <a:off x="3638" y="5683"/>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61" name="AutoShape 32"/>
                <p:cNvSpPr>
                  <a:spLocks noChangeArrowheads="1"/>
                </p:cNvSpPr>
                <p:nvPr/>
              </p:nvSpPr>
              <p:spPr bwMode="auto">
                <a:xfrm>
                  <a:off x="4005" y="5684"/>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62" name="AutoShape 33"/>
                <p:cNvSpPr>
                  <a:spLocks noChangeArrowheads="1"/>
                </p:cNvSpPr>
                <p:nvPr/>
              </p:nvSpPr>
              <p:spPr bwMode="auto">
                <a:xfrm>
                  <a:off x="4368" y="5684"/>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63" name="AutoShape 34"/>
                <p:cNvSpPr>
                  <a:spLocks noChangeArrowheads="1"/>
                </p:cNvSpPr>
                <p:nvPr/>
              </p:nvSpPr>
              <p:spPr bwMode="auto">
                <a:xfrm>
                  <a:off x="4729" y="5684"/>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64" name="AutoShape 35"/>
                <p:cNvSpPr>
                  <a:spLocks noChangeArrowheads="1"/>
                </p:cNvSpPr>
                <p:nvPr/>
              </p:nvSpPr>
              <p:spPr bwMode="auto">
                <a:xfrm>
                  <a:off x="5088" y="5688"/>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65" name="AutoShape 36"/>
                <p:cNvSpPr>
                  <a:spLocks noChangeArrowheads="1"/>
                </p:cNvSpPr>
                <p:nvPr/>
              </p:nvSpPr>
              <p:spPr bwMode="auto">
                <a:xfrm>
                  <a:off x="5451" y="5688"/>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66" name="AutoShape 37"/>
                <p:cNvSpPr>
                  <a:spLocks noChangeArrowheads="1"/>
                </p:cNvSpPr>
                <p:nvPr/>
              </p:nvSpPr>
              <p:spPr bwMode="auto">
                <a:xfrm>
                  <a:off x="5835" y="4450"/>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67" name="AutoShape 38"/>
                <p:cNvSpPr>
                  <a:spLocks noChangeArrowheads="1"/>
                </p:cNvSpPr>
                <p:nvPr/>
              </p:nvSpPr>
              <p:spPr bwMode="auto">
                <a:xfrm>
                  <a:off x="6220" y="4450"/>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68" name="AutoShape 39"/>
                <p:cNvSpPr>
                  <a:spLocks noChangeArrowheads="1"/>
                </p:cNvSpPr>
                <p:nvPr/>
              </p:nvSpPr>
              <p:spPr bwMode="auto">
                <a:xfrm>
                  <a:off x="6583" y="4450"/>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69" name="AutoShape 40"/>
                <p:cNvSpPr>
                  <a:spLocks noChangeArrowheads="1"/>
                </p:cNvSpPr>
                <p:nvPr/>
              </p:nvSpPr>
              <p:spPr bwMode="auto">
                <a:xfrm>
                  <a:off x="6954"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70" name="AutoShape 41"/>
                <p:cNvSpPr>
                  <a:spLocks noChangeArrowheads="1"/>
                </p:cNvSpPr>
                <p:nvPr/>
              </p:nvSpPr>
              <p:spPr bwMode="auto">
                <a:xfrm>
                  <a:off x="7317"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71" name="AutoShape 42"/>
                <p:cNvSpPr>
                  <a:spLocks noChangeArrowheads="1"/>
                </p:cNvSpPr>
                <p:nvPr/>
              </p:nvSpPr>
              <p:spPr bwMode="auto">
                <a:xfrm>
                  <a:off x="7680"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72" name="AutoShape 43"/>
                <p:cNvSpPr>
                  <a:spLocks noChangeArrowheads="1"/>
                </p:cNvSpPr>
                <p:nvPr/>
              </p:nvSpPr>
              <p:spPr bwMode="auto">
                <a:xfrm>
                  <a:off x="8043"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73" name="AutoShape 44"/>
                <p:cNvSpPr>
                  <a:spLocks noChangeArrowheads="1"/>
                </p:cNvSpPr>
                <p:nvPr/>
              </p:nvSpPr>
              <p:spPr bwMode="auto">
                <a:xfrm>
                  <a:off x="8406"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74" name="AutoShape 45"/>
                <p:cNvSpPr>
                  <a:spLocks noChangeArrowheads="1"/>
                </p:cNvSpPr>
                <p:nvPr/>
              </p:nvSpPr>
              <p:spPr bwMode="auto">
                <a:xfrm>
                  <a:off x="8768"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75" name="AutoShape 46"/>
                <p:cNvSpPr>
                  <a:spLocks noChangeArrowheads="1"/>
                </p:cNvSpPr>
                <p:nvPr/>
              </p:nvSpPr>
              <p:spPr bwMode="auto">
                <a:xfrm>
                  <a:off x="9132"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76" name="AutoShape 47"/>
                <p:cNvSpPr>
                  <a:spLocks noChangeArrowheads="1"/>
                </p:cNvSpPr>
                <p:nvPr/>
              </p:nvSpPr>
              <p:spPr bwMode="auto">
                <a:xfrm>
                  <a:off x="9498"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77" name="AutoShape 48"/>
                <p:cNvSpPr>
                  <a:spLocks noChangeArrowheads="1"/>
                </p:cNvSpPr>
                <p:nvPr/>
              </p:nvSpPr>
              <p:spPr bwMode="auto">
                <a:xfrm>
                  <a:off x="9861"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78" name="AutoShape 49"/>
                <p:cNvSpPr>
                  <a:spLocks noChangeArrowheads="1"/>
                </p:cNvSpPr>
                <p:nvPr/>
              </p:nvSpPr>
              <p:spPr bwMode="auto">
                <a:xfrm>
                  <a:off x="10224"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79" name="AutoShape 50"/>
                <p:cNvSpPr>
                  <a:spLocks noChangeArrowheads="1"/>
                </p:cNvSpPr>
                <p:nvPr/>
              </p:nvSpPr>
              <p:spPr bwMode="auto">
                <a:xfrm>
                  <a:off x="10587"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80" name="AutoShape 51"/>
                <p:cNvSpPr>
                  <a:spLocks noChangeArrowheads="1"/>
                </p:cNvSpPr>
                <p:nvPr/>
              </p:nvSpPr>
              <p:spPr bwMode="auto">
                <a:xfrm>
                  <a:off x="10950" y="4447"/>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81" name="AutoShape 53"/>
                <p:cNvSpPr>
                  <a:spLocks noChangeArrowheads="1"/>
                </p:cNvSpPr>
                <p:nvPr/>
              </p:nvSpPr>
              <p:spPr bwMode="auto">
                <a:xfrm>
                  <a:off x="5847" y="5690"/>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82" name="AutoShape 54"/>
                <p:cNvSpPr>
                  <a:spLocks noChangeArrowheads="1"/>
                </p:cNvSpPr>
                <p:nvPr/>
              </p:nvSpPr>
              <p:spPr bwMode="auto">
                <a:xfrm>
                  <a:off x="6213" y="5690"/>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83" name="AutoShape 55"/>
                <p:cNvSpPr>
                  <a:spLocks noChangeArrowheads="1"/>
                </p:cNvSpPr>
                <p:nvPr/>
              </p:nvSpPr>
              <p:spPr bwMode="auto">
                <a:xfrm>
                  <a:off x="6590" y="5696"/>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84" name="AutoShape 56"/>
                <p:cNvSpPr>
                  <a:spLocks noChangeArrowheads="1"/>
                </p:cNvSpPr>
                <p:nvPr/>
              </p:nvSpPr>
              <p:spPr bwMode="auto">
                <a:xfrm>
                  <a:off x="6953" y="5696"/>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85" name="AutoShape 57"/>
                <p:cNvSpPr>
                  <a:spLocks noChangeArrowheads="1"/>
                </p:cNvSpPr>
                <p:nvPr/>
              </p:nvSpPr>
              <p:spPr bwMode="auto">
                <a:xfrm>
                  <a:off x="7316" y="5696"/>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86" name="AutoShape 58"/>
                <p:cNvSpPr>
                  <a:spLocks noChangeArrowheads="1"/>
                </p:cNvSpPr>
                <p:nvPr/>
              </p:nvSpPr>
              <p:spPr bwMode="auto">
                <a:xfrm>
                  <a:off x="7683" y="5699"/>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87" name="AutoShape 59"/>
                <p:cNvSpPr>
                  <a:spLocks noChangeArrowheads="1"/>
                </p:cNvSpPr>
                <p:nvPr/>
              </p:nvSpPr>
              <p:spPr bwMode="auto">
                <a:xfrm>
                  <a:off x="8046" y="5699"/>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88" name="AutoShape 60"/>
                <p:cNvSpPr>
                  <a:spLocks noChangeArrowheads="1"/>
                </p:cNvSpPr>
                <p:nvPr/>
              </p:nvSpPr>
              <p:spPr bwMode="auto">
                <a:xfrm>
                  <a:off x="8409" y="5699"/>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89" name="AutoShape 61"/>
                <p:cNvSpPr>
                  <a:spLocks noChangeArrowheads="1"/>
                </p:cNvSpPr>
                <p:nvPr/>
              </p:nvSpPr>
              <p:spPr bwMode="auto">
                <a:xfrm>
                  <a:off x="8772" y="5699"/>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90" name="AutoShape 62"/>
                <p:cNvSpPr>
                  <a:spLocks noChangeArrowheads="1"/>
                </p:cNvSpPr>
                <p:nvPr/>
              </p:nvSpPr>
              <p:spPr bwMode="auto">
                <a:xfrm>
                  <a:off x="9135" y="5699"/>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91" name="AutoShape 63"/>
                <p:cNvSpPr>
                  <a:spLocks noChangeArrowheads="1"/>
                </p:cNvSpPr>
                <p:nvPr/>
              </p:nvSpPr>
              <p:spPr bwMode="auto">
                <a:xfrm>
                  <a:off x="9506" y="5704"/>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92" name="AutoShape 64"/>
                <p:cNvSpPr>
                  <a:spLocks noChangeArrowheads="1"/>
                </p:cNvSpPr>
                <p:nvPr/>
              </p:nvSpPr>
              <p:spPr bwMode="auto">
                <a:xfrm>
                  <a:off x="9869" y="5704"/>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93" name="AutoShape 65"/>
                <p:cNvSpPr>
                  <a:spLocks noChangeArrowheads="1"/>
                </p:cNvSpPr>
                <p:nvPr/>
              </p:nvSpPr>
              <p:spPr bwMode="auto">
                <a:xfrm>
                  <a:off x="10232" y="5704"/>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94" name="AutoShape 66"/>
                <p:cNvSpPr>
                  <a:spLocks noChangeArrowheads="1"/>
                </p:cNvSpPr>
                <p:nvPr/>
              </p:nvSpPr>
              <p:spPr bwMode="auto">
                <a:xfrm>
                  <a:off x="10595" y="5704"/>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95" name="AutoShape 67"/>
                <p:cNvSpPr>
                  <a:spLocks noChangeArrowheads="1"/>
                </p:cNvSpPr>
                <p:nvPr/>
              </p:nvSpPr>
              <p:spPr bwMode="auto">
                <a:xfrm>
                  <a:off x="10955" y="5699"/>
                  <a:ext cx="294" cy="10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grpSp>
          <p:grpSp>
            <p:nvGrpSpPr>
              <p:cNvPr id="134" name="Group 69"/>
              <p:cNvGrpSpPr/>
              <p:nvPr/>
            </p:nvGrpSpPr>
            <p:grpSpPr bwMode="auto">
              <a:xfrm>
                <a:off x="2189" y="4670"/>
                <a:ext cx="6782" cy="913"/>
                <a:chOff x="-6741" y="3017"/>
                <a:chExt cx="9015" cy="913"/>
              </a:xfrm>
            </p:grpSpPr>
            <p:grpSp>
              <p:nvGrpSpPr>
                <p:cNvPr id="135" name="Group 70"/>
                <p:cNvGrpSpPr/>
                <p:nvPr/>
              </p:nvGrpSpPr>
              <p:grpSpPr bwMode="auto">
                <a:xfrm>
                  <a:off x="-3353" y="3028"/>
                  <a:ext cx="5627" cy="902"/>
                  <a:chOff x="-3353" y="3028"/>
                  <a:chExt cx="5627" cy="902"/>
                </a:xfrm>
              </p:grpSpPr>
              <p:pic>
                <p:nvPicPr>
                  <p:cNvPr id="140" name="Picture 71"/>
                  <p:cNvPicPr>
                    <a:picLocks noChangeAspect="1" noChangeArrowheads="1"/>
                  </p:cNvPicPr>
                  <p:nvPr/>
                </p:nvPicPr>
                <p:blipFill>
                  <a:blip r:embed="rId3" cstate="print"/>
                  <a:stretch>
                    <a:fillRect/>
                  </a:stretch>
                </p:blipFill>
                <p:spPr bwMode="auto">
                  <a:xfrm>
                    <a:off x="-3353" y="3028"/>
                    <a:ext cx="978" cy="900"/>
                  </a:xfrm>
                  <a:prstGeom prst="rect">
                    <a:avLst/>
                  </a:prstGeom>
                  <a:noFill/>
                  <a:ln w="38100">
                    <a:solidFill>
                      <a:schemeClr val="bg1"/>
                    </a:solidFill>
                    <a:miter lim="800000"/>
                    <a:headEnd/>
                    <a:tailEnd/>
                  </a:ln>
                </p:spPr>
              </p:pic>
              <p:pic>
                <p:nvPicPr>
                  <p:cNvPr id="141" name="Picture 72"/>
                  <p:cNvPicPr>
                    <a:picLocks noChangeAspect="1" noChangeArrowheads="1"/>
                  </p:cNvPicPr>
                  <p:nvPr/>
                </p:nvPicPr>
                <p:blipFill>
                  <a:blip r:embed="rId4" cstate="print"/>
                  <a:stretch>
                    <a:fillRect/>
                  </a:stretch>
                </p:blipFill>
                <p:spPr bwMode="auto">
                  <a:xfrm>
                    <a:off x="-2230" y="3033"/>
                    <a:ext cx="962" cy="893"/>
                  </a:xfrm>
                  <a:prstGeom prst="rect">
                    <a:avLst/>
                  </a:prstGeom>
                  <a:noFill/>
                  <a:ln w="38100">
                    <a:solidFill>
                      <a:schemeClr val="bg1"/>
                    </a:solidFill>
                    <a:miter lim="800000"/>
                    <a:headEnd/>
                    <a:tailEnd/>
                  </a:ln>
                </p:spPr>
              </p:pic>
              <p:pic>
                <p:nvPicPr>
                  <p:cNvPr id="142" name="Picture 73"/>
                  <p:cNvPicPr>
                    <a:picLocks noChangeAspect="1" noChangeArrowheads="1"/>
                  </p:cNvPicPr>
                  <p:nvPr/>
                </p:nvPicPr>
                <p:blipFill>
                  <a:blip r:embed="rId5" cstate="print"/>
                  <a:stretch>
                    <a:fillRect/>
                  </a:stretch>
                </p:blipFill>
                <p:spPr bwMode="auto">
                  <a:xfrm>
                    <a:off x="-1100" y="3033"/>
                    <a:ext cx="989" cy="895"/>
                  </a:xfrm>
                  <a:prstGeom prst="rect">
                    <a:avLst/>
                  </a:prstGeom>
                  <a:noFill/>
                  <a:ln w="38100">
                    <a:solidFill>
                      <a:schemeClr val="bg1"/>
                    </a:solidFill>
                    <a:miter lim="800000"/>
                    <a:headEnd/>
                    <a:tailEnd/>
                  </a:ln>
                </p:spPr>
              </p:pic>
              <p:pic>
                <p:nvPicPr>
                  <p:cNvPr id="143" name="Picture 74"/>
                  <p:cNvPicPr>
                    <a:picLocks noChangeAspect="1" noChangeArrowheads="1"/>
                  </p:cNvPicPr>
                  <p:nvPr/>
                </p:nvPicPr>
                <p:blipFill>
                  <a:blip r:embed="rId6" cstate="print"/>
                  <a:stretch>
                    <a:fillRect/>
                  </a:stretch>
                </p:blipFill>
                <p:spPr bwMode="auto">
                  <a:xfrm>
                    <a:off x="77" y="3034"/>
                    <a:ext cx="1011" cy="895"/>
                  </a:xfrm>
                  <a:prstGeom prst="rect">
                    <a:avLst/>
                  </a:prstGeom>
                  <a:noFill/>
                  <a:ln w="38100">
                    <a:solidFill>
                      <a:schemeClr val="bg1"/>
                    </a:solidFill>
                    <a:miter lim="800000"/>
                    <a:headEnd/>
                    <a:tailEnd/>
                  </a:ln>
                </p:spPr>
              </p:pic>
              <p:pic>
                <p:nvPicPr>
                  <p:cNvPr id="144" name="Picture 75"/>
                  <p:cNvPicPr>
                    <a:picLocks noChangeArrowheads="1"/>
                  </p:cNvPicPr>
                  <p:nvPr/>
                </p:nvPicPr>
                <p:blipFill>
                  <a:blip r:embed="rId7" cstate="print"/>
                  <a:stretch>
                    <a:fillRect/>
                  </a:stretch>
                </p:blipFill>
                <p:spPr bwMode="auto">
                  <a:xfrm>
                    <a:off x="1285" y="3034"/>
                    <a:ext cx="989" cy="896"/>
                  </a:xfrm>
                  <a:prstGeom prst="rect">
                    <a:avLst/>
                  </a:prstGeom>
                  <a:noFill/>
                  <a:ln w="38100">
                    <a:solidFill>
                      <a:schemeClr val="bg1"/>
                    </a:solidFill>
                    <a:miter lim="800000"/>
                    <a:headEnd/>
                    <a:tailEnd/>
                  </a:ln>
                </p:spPr>
              </p:pic>
            </p:grpSp>
            <p:grpSp>
              <p:nvGrpSpPr>
                <p:cNvPr id="136" name="Group 76"/>
                <p:cNvGrpSpPr/>
                <p:nvPr/>
              </p:nvGrpSpPr>
              <p:grpSpPr bwMode="auto">
                <a:xfrm>
                  <a:off x="-6741" y="3017"/>
                  <a:ext cx="3247" cy="911"/>
                  <a:chOff x="946" y="3017"/>
                  <a:chExt cx="3247" cy="911"/>
                </a:xfrm>
              </p:grpSpPr>
              <p:pic>
                <p:nvPicPr>
                  <p:cNvPr id="137" name="Picture 77"/>
                  <p:cNvPicPr>
                    <a:picLocks noChangeAspect="1" noChangeArrowheads="1"/>
                  </p:cNvPicPr>
                  <p:nvPr/>
                </p:nvPicPr>
                <p:blipFill>
                  <a:blip r:embed="rId8" cstate="print"/>
                  <a:stretch>
                    <a:fillRect/>
                  </a:stretch>
                </p:blipFill>
                <p:spPr bwMode="auto">
                  <a:xfrm>
                    <a:off x="946" y="3017"/>
                    <a:ext cx="1022" cy="900"/>
                  </a:xfrm>
                  <a:prstGeom prst="rect">
                    <a:avLst/>
                  </a:prstGeom>
                  <a:noFill/>
                  <a:ln w="38100">
                    <a:solidFill>
                      <a:schemeClr val="bg1"/>
                    </a:solidFill>
                    <a:miter lim="800000"/>
                    <a:headEnd/>
                    <a:tailEnd/>
                  </a:ln>
                </p:spPr>
              </p:pic>
              <p:pic>
                <p:nvPicPr>
                  <p:cNvPr id="138" name="Picture 78"/>
                  <p:cNvPicPr>
                    <a:picLocks noChangeAspect="1" noChangeArrowheads="1"/>
                  </p:cNvPicPr>
                  <p:nvPr/>
                </p:nvPicPr>
                <p:blipFill>
                  <a:blip r:embed="rId9" cstate="print"/>
                  <a:stretch>
                    <a:fillRect/>
                  </a:stretch>
                </p:blipFill>
                <p:spPr bwMode="auto">
                  <a:xfrm>
                    <a:off x="2118" y="3017"/>
                    <a:ext cx="1003" cy="906"/>
                  </a:xfrm>
                  <a:prstGeom prst="rect">
                    <a:avLst/>
                  </a:prstGeom>
                  <a:noFill/>
                  <a:ln w="38100">
                    <a:solidFill>
                      <a:schemeClr val="bg1"/>
                    </a:solidFill>
                    <a:miter lim="800000"/>
                    <a:headEnd/>
                    <a:tailEnd/>
                  </a:ln>
                </p:spPr>
              </p:pic>
              <p:pic>
                <p:nvPicPr>
                  <p:cNvPr id="139" name="Picture 80"/>
                  <p:cNvPicPr>
                    <a:picLocks noChangeAspect="1" noChangeArrowheads="1"/>
                  </p:cNvPicPr>
                  <p:nvPr/>
                </p:nvPicPr>
                <p:blipFill>
                  <a:blip r:embed="rId10" cstate="print"/>
                  <a:stretch>
                    <a:fillRect/>
                  </a:stretch>
                </p:blipFill>
                <p:spPr bwMode="auto">
                  <a:xfrm>
                    <a:off x="3266" y="3027"/>
                    <a:ext cx="927" cy="901"/>
                  </a:xfrm>
                  <a:prstGeom prst="rect">
                    <a:avLst/>
                  </a:prstGeom>
                  <a:noFill/>
                  <a:ln w="38100">
                    <a:solidFill>
                      <a:schemeClr val="bg1"/>
                    </a:solidFill>
                    <a:miter lim="800000"/>
                    <a:headEnd/>
                    <a:tailEnd/>
                  </a:ln>
                </p:spPr>
              </p:pic>
            </p:grpSp>
          </p:grpSp>
        </p:grpSp>
        <p:pic>
          <p:nvPicPr>
            <p:cNvPr id="206" name="Picture 75"/>
            <p:cNvPicPr>
              <a:picLocks noChangeArrowheads="1"/>
            </p:cNvPicPr>
            <p:nvPr/>
          </p:nvPicPr>
          <p:blipFill>
            <a:blip r:embed="rId11" cstate="print"/>
            <a:stretch>
              <a:fillRect/>
            </a:stretch>
          </p:blipFill>
          <p:spPr bwMode="auto">
            <a:xfrm>
              <a:off x="36576224" y="3593648"/>
              <a:ext cx="2523267" cy="1782800"/>
            </a:xfrm>
            <a:prstGeom prst="rect">
              <a:avLst/>
            </a:prstGeom>
            <a:noFill/>
            <a:ln w="38100">
              <a:solidFill>
                <a:schemeClr val="bg1"/>
              </a:solidFill>
              <a:miter lim="800000"/>
              <a:headEnd/>
              <a:tailEnd/>
            </a:ln>
          </p:spPr>
        </p:pic>
        <p:pic>
          <p:nvPicPr>
            <p:cNvPr id="207" name="Picture 75"/>
            <p:cNvPicPr>
              <a:picLocks noChangeArrowheads="1"/>
            </p:cNvPicPr>
            <p:nvPr/>
          </p:nvPicPr>
          <p:blipFill>
            <a:blip r:embed="rId12" cstate="print"/>
            <a:stretch>
              <a:fillRect/>
            </a:stretch>
          </p:blipFill>
          <p:spPr bwMode="auto">
            <a:xfrm>
              <a:off x="39576620" y="3571876"/>
              <a:ext cx="2439080" cy="1785950"/>
            </a:xfrm>
            <a:prstGeom prst="rect">
              <a:avLst/>
            </a:prstGeom>
            <a:noFill/>
            <a:ln w="38100">
              <a:solidFill>
                <a:schemeClr val="bg1"/>
              </a:solidFill>
              <a:miter lim="800000"/>
              <a:headEnd/>
              <a:tailEnd/>
            </a:ln>
          </p:spPr>
        </p:pic>
        <p:sp>
          <p:nvSpPr>
            <p:cNvPr id="208" name="AutoShape 67"/>
            <p:cNvSpPr>
              <a:spLocks noChangeArrowheads="1"/>
            </p:cNvSpPr>
            <p:nvPr/>
          </p:nvSpPr>
          <p:spPr bwMode="auto">
            <a:xfrm>
              <a:off x="41148256" y="5621806"/>
              <a:ext cx="1016156" cy="21138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209" name="AutoShape 51"/>
            <p:cNvSpPr>
              <a:spLocks noChangeArrowheads="1"/>
            </p:cNvSpPr>
            <p:nvPr/>
          </p:nvSpPr>
          <p:spPr bwMode="auto">
            <a:xfrm>
              <a:off x="41148256" y="3121476"/>
              <a:ext cx="1016156" cy="21138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pic>
          <p:nvPicPr>
            <p:cNvPr id="210" name="Picture 75"/>
            <p:cNvPicPr>
              <a:picLocks noChangeArrowheads="1"/>
            </p:cNvPicPr>
            <p:nvPr/>
          </p:nvPicPr>
          <p:blipFill>
            <a:blip r:embed="rId13" cstate="print"/>
            <a:stretch>
              <a:fillRect/>
            </a:stretch>
          </p:blipFill>
          <p:spPr bwMode="auto">
            <a:xfrm>
              <a:off x="33636380" y="3593648"/>
              <a:ext cx="2523267" cy="1785950"/>
            </a:xfrm>
            <a:prstGeom prst="rect">
              <a:avLst/>
            </a:prstGeom>
            <a:noFill/>
            <a:ln w="38100">
              <a:solidFill>
                <a:schemeClr val="bg1"/>
              </a:solid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strVal val="#ppt_w*0.70"/>
                                          </p:val>
                                        </p:tav>
                                        <p:tav tm="100000">
                                          <p:val>
                                            <p:strVal val="#ppt_w"/>
                                          </p:val>
                                        </p:tav>
                                      </p:tavLst>
                                    </p:anim>
                                    <p:anim calcmode="lin" valueType="num">
                                      <p:cBhvr>
                                        <p:cTn id="8" dur="1000" fill="hold"/>
                                        <p:tgtEl>
                                          <p:spTgt spid="36"/>
                                        </p:tgtEl>
                                        <p:attrNameLst>
                                          <p:attrName>ppt_h</p:attrName>
                                        </p:attrNameLst>
                                      </p:cBhvr>
                                      <p:tavLst>
                                        <p:tav tm="0">
                                          <p:val>
                                            <p:strVal val="#ppt_h"/>
                                          </p:val>
                                        </p:tav>
                                        <p:tav tm="100000">
                                          <p:val>
                                            <p:strVal val="#ppt_h"/>
                                          </p:val>
                                        </p:tav>
                                      </p:tavLst>
                                    </p:anim>
                                    <p:animEffect transition="in" filter="fade">
                                      <p:cBhvr>
                                        <p:cTn id="9" dur="1000"/>
                                        <p:tgtEl>
                                          <p:spTgt spid="3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1000"/>
                                        <p:tgtEl>
                                          <p:spTgt spid="37"/>
                                        </p:tgtEl>
                                      </p:cBhvr>
                                    </p:animEffect>
                                  </p:childTnLst>
                                </p:cTn>
                              </p:par>
                              <p:par>
                                <p:cTn id="14" presetID="42"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anim calcmode="lin" valueType="num">
                                      <p:cBhvr>
                                        <p:cTn id="17" dur="1000" fill="hold"/>
                                        <p:tgtEl>
                                          <p:spTgt spid="38"/>
                                        </p:tgtEl>
                                        <p:attrNameLst>
                                          <p:attrName>ppt_x</p:attrName>
                                        </p:attrNameLst>
                                      </p:cBhvr>
                                      <p:tavLst>
                                        <p:tav tm="0">
                                          <p:val>
                                            <p:strVal val="#ppt_x"/>
                                          </p:val>
                                        </p:tav>
                                        <p:tav tm="100000">
                                          <p:val>
                                            <p:strVal val="#ppt_x"/>
                                          </p:val>
                                        </p:tav>
                                      </p:tavLst>
                                    </p:anim>
                                    <p:anim calcmode="lin" valueType="num">
                                      <p:cBhvr>
                                        <p:cTn id="18" dur="1000" fill="hold"/>
                                        <p:tgtEl>
                                          <p:spTgt spid="3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anim calcmode="lin" valueType="num">
                                      <p:cBhvr>
                                        <p:cTn id="22" dur="1000" fill="hold"/>
                                        <p:tgtEl>
                                          <p:spTgt spid="39"/>
                                        </p:tgtEl>
                                        <p:attrNameLst>
                                          <p:attrName>ppt_x</p:attrName>
                                        </p:attrNameLst>
                                      </p:cBhvr>
                                      <p:tavLst>
                                        <p:tav tm="0">
                                          <p:val>
                                            <p:strVal val="#ppt_x"/>
                                          </p:val>
                                        </p:tav>
                                        <p:tav tm="100000">
                                          <p:val>
                                            <p:strVal val="#ppt_x"/>
                                          </p:val>
                                        </p:tav>
                                      </p:tavLst>
                                    </p:anim>
                                    <p:anim calcmode="lin" valueType="num">
                                      <p:cBhvr>
                                        <p:cTn id="23" dur="1000" fill="hold"/>
                                        <p:tgtEl>
                                          <p:spTgt spid="3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anim calcmode="lin" valueType="num">
                                      <p:cBhvr>
                                        <p:cTn id="27" dur="1000" fill="hold"/>
                                        <p:tgtEl>
                                          <p:spTgt spid="40"/>
                                        </p:tgtEl>
                                        <p:attrNameLst>
                                          <p:attrName>ppt_x</p:attrName>
                                        </p:attrNameLst>
                                      </p:cBhvr>
                                      <p:tavLst>
                                        <p:tav tm="0">
                                          <p:val>
                                            <p:strVal val="#ppt_x"/>
                                          </p:val>
                                        </p:tav>
                                        <p:tav tm="100000">
                                          <p:val>
                                            <p:strVal val="#ppt_x"/>
                                          </p:val>
                                        </p:tav>
                                      </p:tavLst>
                                    </p:anim>
                                    <p:anim calcmode="lin" valueType="num">
                                      <p:cBhvr>
                                        <p:cTn id="28" dur="1000" fill="hold"/>
                                        <p:tgtEl>
                                          <p:spTgt spid="40"/>
                                        </p:tgtEl>
                                        <p:attrNameLst>
                                          <p:attrName>ppt_y</p:attrName>
                                        </p:attrNameLst>
                                      </p:cBhvr>
                                      <p:tavLst>
                                        <p:tav tm="0">
                                          <p:val>
                                            <p:strVal val="#ppt_y+.1"/>
                                          </p:val>
                                        </p:tav>
                                        <p:tav tm="100000">
                                          <p:val>
                                            <p:strVal val="#ppt_y"/>
                                          </p:val>
                                        </p:tav>
                                      </p:tavLst>
                                    </p:anim>
                                  </p:childTnLst>
                                </p:cTn>
                              </p:par>
                              <p:par>
                                <p:cTn id="29" presetID="35" presetClass="path" presetSubtype="0" accel="50000" decel="50000" fill="hold" nodeType="withEffect">
                                  <p:stCondLst>
                                    <p:cond delay="0"/>
                                  </p:stCondLst>
                                  <p:childTnLst>
                                    <p:animMotion origin="layout" path="M 3.61111E-6 4.44444E-6 L -3.62743 0.00185 " pathEditMode="relative" rAng="0" ptsTypes="AA">
                                      <p:cBhvr>
                                        <p:cTn id="30" dur="18000" fill="hold"/>
                                        <p:tgtEl>
                                          <p:spTgt spid="212"/>
                                        </p:tgtEl>
                                        <p:attrNameLst>
                                          <p:attrName>ppt_x</p:attrName>
                                          <p:attrName>ppt_y</p:attrName>
                                        </p:attrNameLst>
                                      </p:cBhvr>
                                      <p:rCtr x="-1814"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500034" y="1285860"/>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14282" y="1857364"/>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501090" y="5715016"/>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643834" y="6429396"/>
            <a:ext cx="122413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71472" y="1357298"/>
            <a:ext cx="2492990"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什么是“三师共管”</a:t>
            </a:r>
            <a:endParaRPr lang="zh-CN" altLang="en-US" sz="2000" b="1" dirty="0">
              <a:solidFill>
                <a:srgbClr val="FFFF00"/>
              </a:solidFill>
              <a:effectLst>
                <a:outerShdw blurRad="38100" dist="38100" dir="2700000" algn="tl">
                  <a:srgbClr val="000000">
                    <a:alpha val="43137"/>
                  </a:srgbClr>
                </a:outerShdw>
              </a:effectLst>
            </a:endParaRPr>
          </a:p>
        </p:txBody>
      </p:sp>
      <p:sp>
        <p:nvSpPr>
          <p:cNvPr id="20"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sp>
        <p:nvSpPr>
          <p:cNvPr id="21" name="任意多边形 8243"/>
          <p:cNvSpPr>
            <a:spLocks noChangeArrowheads="1"/>
          </p:cNvSpPr>
          <p:nvPr/>
        </p:nvSpPr>
        <p:spPr bwMode="auto">
          <a:xfrm>
            <a:off x="3357554" y="3000372"/>
            <a:ext cx="2159002" cy="1873249"/>
          </a:xfrm>
          <a:custGeom>
            <a:avLst/>
            <a:gdLst/>
            <a:ahLst/>
            <a:cxnLst>
              <a:cxn ang="0">
                <a:pos x="0" y="10800"/>
              </a:cxn>
              <a:cxn ang="0">
                <a:pos x="10800" y="0"/>
              </a:cxn>
              <a:cxn ang="0">
                <a:pos x="21600" y="10800"/>
              </a:cxn>
              <a:cxn ang="0">
                <a:pos x="10800" y="21600"/>
              </a:cxn>
              <a:cxn ang="0">
                <a:pos x="0" y="10800"/>
              </a:cxn>
              <a:cxn ang="0">
                <a:pos x="862" y="10800"/>
              </a:cxn>
              <a:cxn ang="0">
                <a:pos x="10800" y="20738"/>
              </a:cxn>
              <a:cxn ang="0">
                <a:pos x="20738" y="10800"/>
              </a:cxn>
              <a:cxn ang="0">
                <a:pos x="10800" y="862"/>
              </a:cxn>
              <a:cxn ang="0">
                <a:pos x="862" y="10800"/>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62" y="10800"/>
                </a:moveTo>
                <a:cubicBezTo>
                  <a:pt x="862" y="16289"/>
                  <a:pt x="5311" y="20738"/>
                  <a:pt x="10800" y="20738"/>
                </a:cubicBezTo>
                <a:cubicBezTo>
                  <a:pt x="16289" y="20738"/>
                  <a:pt x="20738" y="16289"/>
                  <a:pt x="20738" y="10800"/>
                </a:cubicBezTo>
                <a:cubicBezTo>
                  <a:pt x="20738" y="5311"/>
                  <a:pt x="16289" y="862"/>
                  <a:pt x="10800" y="862"/>
                </a:cubicBezTo>
                <a:cubicBezTo>
                  <a:pt x="5311" y="862"/>
                  <a:pt x="862" y="5311"/>
                  <a:pt x="862" y="10800"/>
                </a:cubicBezTo>
                <a:close/>
              </a:path>
            </a:pathLst>
          </a:custGeom>
          <a:solidFill>
            <a:srgbClr val="FFC000"/>
          </a:solidFill>
          <a:ln w="9525">
            <a:solidFill>
              <a:schemeClr val="tx1"/>
            </a:solidFill>
            <a:round/>
          </a:ln>
        </p:spPr>
        <p:txBody>
          <a:bodyPr/>
          <a:lstStyle/>
          <a:p>
            <a:pPr algn="ctr"/>
            <a:endParaRPr lang="zh-CN" altLang="en-US"/>
          </a:p>
        </p:txBody>
      </p:sp>
      <p:sp>
        <p:nvSpPr>
          <p:cNvPr id="22" name="Rectangle 49"/>
          <p:cNvSpPr>
            <a:spLocks noChangeArrowheads="1"/>
          </p:cNvSpPr>
          <p:nvPr/>
        </p:nvSpPr>
        <p:spPr bwMode="auto">
          <a:xfrm>
            <a:off x="3065471" y="3714752"/>
            <a:ext cx="2792413" cy="523220"/>
          </a:xfrm>
          <a:prstGeom prst="rect">
            <a:avLst/>
          </a:prstGeom>
          <a:noFill/>
          <a:ln w="9525">
            <a:noFill/>
            <a:miter lim="800000"/>
          </a:ln>
        </p:spPr>
        <p:txBody>
          <a:bodyPr>
            <a:spAutoFit/>
          </a:bodyPr>
          <a:lstStyle/>
          <a:p>
            <a:pPr algn="ctr"/>
            <a:r>
              <a:rPr lang="zh-CN" altLang="en-US" sz="2800" b="1" dirty="0">
                <a:solidFill>
                  <a:srgbClr val="FF0000"/>
                </a:solidFill>
                <a:latin typeface="微软雅黑" panose="020B0503020204020204" pitchFamily="34" charset="-122"/>
                <a:ea typeface="微软雅黑" panose="020B0503020204020204" pitchFamily="34" charset="-122"/>
              </a:rPr>
              <a:t>患者</a:t>
            </a:r>
          </a:p>
        </p:txBody>
      </p:sp>
      <p:grpSp>
        <p:nvGrpSpPr>
          <p:cNvPr id="23" name="Group 31"/>
          <p:cNvGrpSpPr/>
          <p:nvPr/>
        </p:nvGrpSpPr>
        <p:grpSpPr bwMode="auto">
          <a:xfrm>
            <a:off x="3786182" y="2357430"/>
            <a:ext cx="1293812" cy="1244605"/>
            <a:chOff x="2335" y="1138"/>
            <a:chExt cx="1089" cy="1088"/>
          </a:xfrm>
        </p:grpSpPr>
        <p:sp>
          <p:nvSpPr>
            <p:cNvPr id="24" name="Oval 32"/>
            <p:cNvSpPr>
              <a:spLocks noChangeArrowheads="1"/>
            </p:cNvSpPr>
            <p:nvPr/>
          </p:nvSpPr>
          <p:spPr bwMode="auto">
            <a:xfrm>
              <a:off x="2335" y="1138"/>
              <a:ext cx="1089" cy="1088"/>
            </a:xfrm>
            <a:prstGeom prst="ellipse">
              <a:avLst/>
            </a:prstGeom>
            <a:gradFill rotWithShape="1">
              <a:gsLst>
                <a:gs pos="0">
                  <a:srgbClr val="2771C3"/>
                </a:gs>
                <a:gs pos="100000">
                  <a:srgbClr val="004176"/>
                </a:gs>
              </a:gsLst>
              <a:lin ang="2700000" scaled="1"/>
            </a:gradFill>
            <a:ln w="9525">
              <a:noFill/>
              <a:round/>
            </a:ln>
          </p:spPr>
          <p:txBody>
            <a:bodyPr wrap="none" anchor="ctr"/>
            <a:lstStyle/>
            <a:p>
              <a:pPr algn="ctr"/>
              <a:r>
                <a:rPr lang="zh-CN" altLang="en-US" sz="2000" b="1" dirty="0">
                  <a:solidFill>
                    <a:srgbClr val="FFFFFF"/>
                  </a:solidFill>
                  <a:latin typeface="黑体" panose="02010609060101010101" pitchFamily="2" charset="-122"/>
                  <a:ea typeface="黑体" panose="02010609060101010101" pitchFamily="2" charset="-122"/>
                </a:rPr>
                <a:t>专科医生</a:t>
              </a:r>
            </a:p>
          </p:txBody>
        </p:sp>
        <p:sp>
          <p:nvSpPr>
            <p:cNvPr id="25" name="Freeform 33"/>
            <p:cNvSpPr>
              <a:spLocks noChangeArrowheads="1"/>
            </p:cNvSpPr>
            <p:nvPr/>
          </p:nvSpPr>
          <p:spPr bwMode="auto">
            <a:xfrm>
              <a:off x="2426" y="1169"/>
              <a:ext cx="908" cy="296"/>
            </a:xfrm>
            <a:custGeom>
              <a:avLst/>
              <a:gdLst/>
              <a:ahLst/>
              <a:cxnLst>
                <a:cxn ang="0">
                  <a:pos x="0" y="1576"/>
                </a:cxn>
                <a:cxn ang="0">
                  <a:pos x="50" y="1462"/>
                </a:cxn>
                <a:cxn ang="0">
                  <a:pos x="108" y="1350"/>
                </a:cxn>
                <a:cxn ang="0">
                  <a:pos x="170" y="1242"/>
                </a:cxn>
                <a:cxn ang="0">
                  <a:pos x="238" y="1138"/>
                </a:cxn>
                <a:cxn ang="0">
                  <a:pos x="310" y="1036"/>
                </a:cxn>
                <a:cxn ang="0">
                  <a:pos x="386" y="940"/>
                </a:cxn>
                <a:cxn ang="0">
                  <a:pos x="468" y="846"/>
                </a:cxn>
                <a:cxn ang="0">
                  <a:pos x="552" y="756"/>
                </a:cxn>
                <a:cxn ang="0">
                  <a:pos x="642" y="670"/>
                </a:cxn>
                <a:cxn ang="0">
                  <a:pos x="736" y="590"/>
                </a:cxn>
                <a:cxn ang="0">
                  <a:pos x="834" y="512"/>
                </a:cxn>
                <a:cxn ang="0">
                  <a:pos x="934" y="440"/>
                </a:cxn>
                <a:cxn ang="0">
                  <a:pos x="1040" y="374"/>
                </a:cxn>
                <a:cxn ang="0">
                  <a:pos x="1148" y="312"/>
                </a:cxn>
                <a:cxn ang="0">
                  <a:pos x="1258" y="254"/>
                </a:cxn>
                <a:cxn ang="0">
                  <a:pos x="1374" y="202"/>
                </a:cxn>
                <a:cxn ang="0">
                  <a:pos x="1490" y="156"/>
                </a:cxn>
                <a:cxn ang="0">
                  <a:pos x="1610" y="116"/>
                </a:cxn>
                <a:cxn ang="0">
                  <a:pos x="1732" y="80"/>
                </a:cxn>
                <a:cxn ang="0">
                  <a:pos x="1858" y="52"/>
                </a:cxn>
                <a:cxn ang="0">
                  <a:pos x="1984" y="30"/>
                </a:cxn>
                <a:cxn ang="0">
                  <a:pos x="2114" y="12"/>
                </a:cxn>
                <a:cxn ang="0">
                  <a:pos x="2246" y="2"/>
                </a:cxn>
                <a:cxn ang="0">
                  <a:pos x="2378" y="0"/>
                </a:cxn>
                <a:cxn ang="0">
                  <a:pos x="2510" y="2"/>
                </a:cxn>
                <a:cxn ang="0">
                  <a:pos x="2642" y="12"/>
                </a:cxn>
                <a:cxn ang="0">
                  <a:pos x="2772" y="30"/>
                </a:cxn>
                <a:cxn ang="0">
                  <a:pos x="2898" y="52"/>
                </a:cxn>
                <a:cxn ang="0">
                  <a:pos x="3024" y="80"/>
                </a:cxn>
                <a:cxn ang="0">
                  <a:pos x="3146" y="116"/>
                </a:cxn>
                <a:cxn ang="0">
                  <a:pos x="3266" y="156"/>
                </a:cxn>
                <a:cxn ang="0">
                  <a:pos x="3382" y="202"/>
                </a:cxn>
                <a:cxn ang="0">
                  <a:pos x="3498" y="254"/>
                </a:cxn>
                <a:cxn ang="0">
                  <a:pos x="3608" y="312"/>
                </a:cxn>
                <a:cxn ang="0">
                  <a:pos x="3716" y="374"/>
                </a:cxn>
                <a:cxn ang="0">
                  <a:pos x="3822" y="440"/>
                </a:cxn>
                <a:cxn ang="0">
                  <a:pos x="3922" y="512"/>
                </a:cxn>
                <a:cxn ang="0">
                  <a:pos x="4020" y="590"/>
                </a:cxn>
                <a:cxn ang="0">
                  <a:pos x="4114" y="670"/>
                </a:cxn>
                <a:cxn ang="0">
                  <a:pos x="4204" y="756"/>
                </a:cxn>
                <a:cxn ang="0">
                  <a:pos x="4288" y="846"/>
                </a:cxn>
                <a:cxn ang="0">
                  <a:pos x="4370" y="940"/>
                </a:cxn>
                <a:cxn ang="0">
                  <a:pos x="4446" y="1036"/>
                </a:cxn>
                <a:cxn ang="0">
                  <a:pos x="4518" y="1138"/>
                </a:cxn>
                <a:cxn ang="0">
                  <a:pos x="4586" y="1242"/>
                </a:cxn>
                <a:cxn ang="0">
                  <a:pos x="4648" y="1350"/>
                </a:cxn>
                <a:cxn ang="0">
                  <a:pos x="4706" y="1462"/>
                </a:cxn>
                <a:cxn ang="0">
                  <a:pos x="4756" y="1576"/>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75000"/>
                  </a:srgbClr>
                </a:gs>
                <a:gs pos="100000">
                  <a:srgbClr val="FFFFFF">
                    <a:alpha val="0"/>
                  </a:srgbClr>
                </a:gs>
              </a:gsLst>
              <a:lin ang="5400000" scaled="1"/>
            </a:gradFill>
            <a:ln w="9525">
              <a:noFill/>
              <a:round/>
            </a:ln>
          </p:spPr>
          <p:txBody>
            <a:bodyPr/>
            <a:lstStyle/>
            <a:p>
              <a:pPr algn="ctr"/>
              <a:endParaRPr lang="zh-CN" altLang="en-US"/>
            </a:p>
          </p:txBody>
        </p:sp>
        <p:sp>
          <p:nvSpPr>
            <p:cNvPr id="26" name="Oval 34"/>
            <p:cNvSpPr>
              <a:spLocks noChangeArrowheads="1"/>
            </p:cNvSpPr>
            <p:nvPr/>
          </p:nvSpPr>
          <p:spPr bwMode="auto">
            <a:xfrm>
              <a:off x="2562" y="1183"/>
              <a:ext cx="228" cy="205"/>
            </a:xfrm>
            <a:prstGeom prst="ellipse">
              <a:avLst/>
            </a:prstGeom>
            <a:gradFill rotWithShape="1">
              <a:gsLst>
                <a:gs pos="0">
                  <a:srgbClr val="FFFFFF"/>
                </a:gs>
                <a:gs pos="100000">
                  <a:srgbClr val="67ABF5">
                    <a:alpha val="0"/>
                  </a:srgbClr>
                </a:gs>
              </a:gsLst>
              <a:path path="shape">
                <a:fillToRect l="50000" t="50000" r="50000" b="50000"/>
              </a:path>
            </a:gradFill>
            <a:ln w="9525">
              <a:noFill/>
              <a:round/>
            </a:ln>
          </p:spPr>
          <p:txBody>
            <a:bodyPr wrap="none" anchor="ctr"/>
            <a:lstStyle/>
            <a:p>
              <a:endParaRPr lang="zh-CN" altLang="en-US" sz="2000">
                <a:latin typeface="Franklin Gothic Medium" panose="020B0603020102020204" pitchFamily="34" charset="0"/>
                <a:ea typeface="微软雅黑" panose="020B0503020204020204" pitchFamily="34" charset="-122"/>
              </a:endParaRPr>
            </a:p>
          </p:txBody>
        </p:sp>
      </p:grpSp>
      <p:grpSp>
        <p:nvGrpSpPr>
          <p:cNvPr id="27" name="Group 31"/>
          <p:cNvGrpSpPr/>
          <p:nvPr/>
        </p:nvGrpSpPr>
        <p:grpSpPr bwMode="auto">
          <a:xfrm>
            <a:off x="2857488" y="4000504"/>
            <a:ext cx="1293812" cy="1244605"/>
            <a:chOff x="2335" y="1138"/>
            <a:chExt cx="1089" cy="1088"/>
          </a:xfrm>
        </p:grpSpPr>
        <p:sp>
          <p:nvSpPr>
            <p:cNvPr id="28" name="Oval 32"/>
            <p:cNvSpPr>
              <a:spLocks noChangeArrowheads="1"/>
            </p:cNvSpPr>
            <p:nvPr/>
          </p:nvSpPr>
          <p:spPr bwMode="auto">
            <a:xfrm>
              <a:off x="2335" y="1138"/>
              <a:ext cx="1089" cy="1088"/>
            </a:xfrm>
            <a:prstGeom prst="ellipse">
              <a:avLst/>
            </a:prstGeom>
            <a:gradFill rotWithShape="1">
              <a:gsLst>
                <a:gs pos="0">
                  <a:srgbClr val="2771C3"/>
                </a:gs>
                <a:gs pos="100000">
                  <a:srgbClr val="004176"/>
                </a:gs>
              </a:gsLst>
              <a:lin ang="2700000" scaled="1"/>
            </a:gradFill>
            <a:ln w="9525">
              <a:noFill/>
              <a:round/>
            </a:ln>
          </p:spPr>
          <p:txBody>
            <a:bodyPr wrap="none" anchor="ctr"/>
            <a:lstStyle/>
            <a:p>
              <a:pPr algn="ctr"/>
              <a:r>
                <a:rPr lang="zh-CN" altLang="en-US" sz="2000" b="1" dirty="0" smtClean="0">
                  <a:solidFill>
                    <a:srgbClr val="FFFFFF"/>
                  </a:solidFill>
                  <a:latin typeface="黑体" panose="02010609060101010101" pitchFamily="2" charset="-122"/>
                  <a:ea typeface="黑体" panose="02010609060101010101" pitchFamily="2" charset="-122"/>
                </a:rPr>
                <a:t>全科</a:t>
              </a:r>
              <a:r>
                <a:rPr lang="zh-CN" altLang="en-US" sz="2000" b="1" dirty="0">
                  <a:solidFill>
                    <a:srgbClr val="FFFFFF"/>
                  </a:solidFill>
                  <a:latin typeface="黑体" panose="02010609060101010101" pitchFamily="2" charset="-122"/>
                  <a:ea typeface="黑体" panose="02010609060101010101" pitchFamily="2" charset="-122"/>
                </a:rPr>
                <a:t>医生</a:t>
              </a:r>
            </a:p>
          </p:txBody>
        </p:sp>
        <p:sp>
          <p:nvSpPr>
            <p:cNvPr id="29" name="Freeform 33"/>
            <p:cNvSpPr>
              <a:spLocks noChangeArrowheads="1"/>
            </p:cNvSpPr>
            <p:nvPr/>
          </p:nvSpPr>
          <p:spPr bwMode="auto">
            <a:xfrm>
              <a:off x="2426" y="1169"/>
              <a:ext cx="908" cy="296"/>
            </a:xfrm>
            <a:custGeom>
              <a:avLst/>
              <a:gdLst/>
              <a:ahLst/>
              <a:cxnLst>
                <a:cxn ang="0">
                  <a:pos x="0" y="1576"/>
                </a:cxn>
                <a:cxn ang="0">
                  <a:pos x="50" y="1462"/>
                </a:cxn>
                <a:cxn ang="0">
                  <a:pos x="108" y="1350"/>
                </a:cxn>
                <a:cxn ang="0">
                  <a:pos x="170" y="1242"/>
                </a:cxn>
                <a:cxn ang="0">
                  <a:pos x="238" y="1138"/>
                </a:cxn>
                <a:cxn ang="0">
                  <a:pos x="310" y="1036"/>
                </a:cxn>
                <a:cxn ang="0">
                  <a:pos x="386" y="940"/>
                </a:cxn>
                <a:cxn ang="0">
                  <a:pos x="468" y="846"/>
                </a:cxn>
                <a:cxn ang="0">
                  <a:pos x="552" y="756"/>
                </a:cxn>
                <a:cxn ang="0">
                  <a:pos x="642" y="670"/>
                </a:cxn>
                <a:cxn ang="0">
                  <a:pos x="736" y="590"/>
                </a:cxn>
                <a:cxn ang="0">
                  <a:pos x="834" y="512"/>
                </a:cxn>
                <a:cxn ang="0">
                  <a:pos x="934" y="440"/>
                </a:cxn>
                <a:cxn ang="0">
                  <a:pos x="1040" y="374"/>
                </a:cxn>
                <a:cxn ang="0">
                  <a:pos x="1148" y="312"/>
                </a:cxn>
                <a:cxn ang="0">
                  <a:pos x="1258" y="254"/>
                </a:cxn>
                <a:cxn ang="0">
                  <a:pos x="1374" y="202"/>
                </a:cxn>
                <a:cxn ang="0">
                  <a:pos x="1490" y="156"/>
                </a:cxn>
                <a:cxn ang="0">
                  <a:pos x="1610" y="116"/>
                </a:cxn>
                <a:cxn ang="0">
                  <a:pos x="1732" y="80"/>
                </a:cxn>
                <a:cxn ang="0">
                  <a:pos x="1858" y="52"/>
                </a:cxn>
                <a:cxn ang="0">
                  <a:pos x="1984" y="30"/>
                </a:cxn>
                <a:cxn ang="0">
                  <a:pos x="2114" y="12"/>
                </a:cxn>
                <a:cxn ang="0">
                  <a:pos x="2246" y="2"/>
                </a:cxn>
                <a:cxn ang="0">
                  <a:pos x="2378" y="0"/>
                </a:cxn>
                <a:cxn ang="0">
                  <a:pos x="2510" y="2"/>
                </a:cxn>
                <a:cxn ang="0">
                  <a:pos x="2642" y="12"/>
                </a:cxn>
                <a:cxn ang="0">
                  <a:pos x="2772" y="30"/>
                </a:cxn>
                <a:cxn ang="0">
                  <a:pos x="2898" y="52"/>
                </a:cxn>
                <a:cxn ang="0">
                  <a:pos x="3024" y="80"/>
                </a:cxn>
                <a:cxn ang="0">
                  <a:pos x="3146" y="116"/>
                </a:cxn>
                <a:cxn ang="0">
                  <a:pos x="3266" y="156"/>
                </a:cxn>
                <a:cxn ang="0">
                  <a:pos x="3382" y="202"/>
                </a:cxn>
                <a:cxn ang="0">
                  <a:pos x="3498" y="254"/>
                </a:cxn>
                <a:cxn ang="0">
                  <a:pos x="3608" y="312"/>
                </a:cxn>
                <a:cxn ang="0">
                  <a:pos x="3716" y="374"/>
                </a:cxn>
                <a:cxn ang="0">
                  <a:pos x="3822" y="440"/>
                </a:cxn>
                <a:cxn ang="0">
                  <a:pos x="3922" y="512"/>
                </a:cxn>
                <a:cxn ang="0">
                  <a:pos x="4020" y="590"/>
                </a:cxn>
                <a:cxn ang="0">
                  <a:pos x="4114" y="670"/>
                </a:cxn>
                <a:cxn ang="0">
                  <a:pos x="4204" y="756"/>
                </a:cxn>
                <a:cxn ang="0">
                  <a:pos x="4288" y="846"/>
                </a:cxn>
                <a:cxn ang="0">
                  <a:pos x="4370" y="940"/>
                </a:cxn>
                <a:cxn ang="0">
                  <a:pos x="4446" y="1036"/>
                </a:cxn>
                <a:cxn ang="0">
                  <a:pos x="4518" y="1138"/>
                </a:cxn>
                <a:cxn ang="0">
                  <a:pos x="4586" y="1242"/>
                </a:cxn>
                <a:cxn ang="0">
                  <a:pos x="4648" y="1350"/>
                </a:cxn>
                <a:cxn ang="0">
                  <a:pos x="4706" y="1462"/>
                </a:cxn>
                <a:cxn ang="0">
                  <a:pos x="4756" y="1576"/>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75000"/>
                  </a:srgbClr>
                </a:gs>
                <a:gs pos="100000">
                  <a:srgbClr val="FFFFFF">
                    <a:alpha val="0"/>
                  </a:srgbClr>
                </a:gs>
              </a:gsLst>
              <a:lin ang="5400000" scaled="1"/>
            </a:gradFill>
            <a:ln w="9525">
              <a:noFill/>
              <a:round/>
            </a:ln>
          </p:spPr>
          <p:txBody>
            <a:bodyPr/>
            <a:lstStyle/>
            <a:p>
              <a:pPr algn="ctr"/>
              <a:endParaRPr lang="zh-CN" altLang="en-US"/>
            </a:p>
          </p:txBody>
        </p:sp>
        <p:sp>
          <p:nvSpPr>
            <p:cNvPr id="30" name="Oval 34"/>
            <p:cNvSpPr>
              <a:spLocks noChangeArrowheads="1"/>
            </p:cNvSpPr>
            <p:nvPr/>
          </p:nvSpPr>
          <p:spPr bwMode="auto">
            <a:xfrm>
              <a:off x="2562" y="1183"/>
              <a:ext cx="228" cy="205"/>
            </a:xfrm>
            <a:prstGeom prst="ellipse">
              <a:avLst/>
            </a:prstGeom>
            <a:gradFill rotWithShape="1">
              <a:gsLst>
                <a:gs pos="0">
                  <a:srgbClr val="FFFFFF"/>
                </a:gs>
                <a:gs pos="100000">
                  <a:srgbClr val="67ABF5">
                    <a:alpha val="0"/>
                  </a:srgbClr>
                </a:gs>
              </a:gsLst>
              <a:path path="shape">
                <a:fillToRect l="50000" t="50000" r="50000" b="50000"/>
              </a:path>
            </a:gradFill>
            <a:ln w="9525">
              <a:noFill/>
              <a:round/>
            </a:ln>
          </p:spPr>
          <p:txBody>
            <a:bodyPr wrap="none" anchor="ctr"/>
            <a:lstStyle/>
            <a:p>
              <a:endParaRPr lang="zh-CN" altLang="en-US" sz="2000">
                <a:latin typeface="Franklin Gothic Medium" panose="020B0603020102020204" pitchFamily="34" charset="0"/>
                <a:ea typeface="微软雅黑" panose="020B0503020204020204" pitchFamily="34" charset="-122"/>
              </a:endParaRPr>
            </a:p>
          </p:txBody>
        </p:sp>
      </p:grpSp>
      <p:grpSp>
        <p:nvGrpSpPr>
          <p:cNvPr id="31" name="Group 31"/>
          <p:cNvGrpSpPr/>
          <p:nvPr/>
        </p:nvGrpSpPr>
        <p:grpSpPr bwMode="auto">
          <a:xfrm>
            <a:off x="4786314" y="4000504"/>
            <a:ext cx="1293812" cy="1244605"/>
            <a:chOff x="2335" y="1138"/>
            <a:chExt cx="1089" cy="1088"/>
          </a:xfrm>
        </p:grpSpPr>
        <p:sp>
          <p:nvSpPr>
            <p:cNvPr id="32" name="Oval 32"/>
            <p:cNvSpPr>
              <a:spLocks noChangeArrowheads="1"/>
            </p:cNvSpPr>
            <p:nvPr/>
          </p:nvSpPr>
          <p:spPr bwMode="auto">
            <a:xfrm>
              <a:off x="2335" y="1138"/>
              <a:ext cx="1089" cy="1088"/>
            </a:xfrm>
            <a:prstGeom prst="ellipse">
              <a:avLst/>
            </a:prstGeom>
            <a:gradFill rotWithShape="1">
              <a:gsLst>
                <a:gs pos="0">
                  <a:srgbClr val="2771C3"/>
                </a:gs>
                <a:gs pos="100000">
                  <a:srgbClr val="004176"/>
                </a:gs>
              </a:gsLst>
              <a:lin ang="2700000" scaled="1"/>
            </a:gradFill>
            <a:ln w="9525">
              <a:noFill/>
              <a:round/>
            </a:ln>
          </p:spPr>
          <p:txBody>
            <a:bodyPr wrap="none" anchor="ctr"/>
            <a:lstStyle/>
            <a:p>
              <a:pPr algn="ctr"/>
              <a:r>
                <a:rPr lang="zh-CN" altLang="en-US" b="1" dirty="0" smtClean="0">
                  <a:solidFill>
                    <a:srgbClr val="FFFFFF"/>
                  </a:solidFill>
                  <a:latin typeface="黑体" panose="02010609060101010101" pitchFamily="2" charset="-122"/>
                  <a:ea typeface="黑体" panose="02010609060101010101" pitchFamily="2" charset="-122"/>
                </a:rPr>
                <a:t>健康管理师</a:t>
              </a:r>
              <a:endParaRPr lang="zh-CN" altLang="en-US" b="1" dirty="0">
                <a:solidFill>
                  <a:srgbClr val="FFFFFF"/>
                </a:solidFill>
                <a:latin typeface="黑体" panose="02010609060101010101" pitchFamily="2" charset="-122"/>
                <a:ea typeface="黑体" panose="02010609060101010101" pitchFamily="2" charset="-122"/>
              </a:endParaRPr>
            </a:p>
          </p:txBody>
        </p:sp>
        <p:sp>
          <p:nvSpPr>
            <p:cNvPr id="33" name="Freeform 33"/>
            <p:cNvSpPr>
              <a:spLocks noChangeArrowheads="1"/>
            </p:cNvSpPr>
            <p:nvPr/>
          </p:nvSpPr>
          <p:spPr bwMode="auto">
            <a:xfrm>
              <a:off x="2426" y="1169"/>
              <a:ext cx="908" cy="296"/>
            </a:xfrm>
            <a:custGeom>
              <a:avLst/>
              <a:gdLst/>
              <a:ahLst/>
              <a:cxnLst>
                <a:cxn ang="0">
                  <a:pos x="0" y="1576"/>
                </a:cxn>
                <a:cxn ang="0">
                  <a:pos x="50" y="1462"/>
                </a:cxn>
                <a:cxn ang="0">
                  <a:pos x="108" y="1350"/>
                </a:cxn>
                <a:cxn ang="0">
                  <a:pos x="170" y="1242"/>
                </a:cxn>
                <a:cxn ang="0">
                  <a:pos x="238" y="1138"/>
                </a:cxn>
                <a:cxn ang="0">
                  <a:pos x="310" y="1036"/>
                </a:cxn>
                <a:cxn ang="0">
                  <a:pos x="386" y="940"/>
                </a:cxn>
                <a:cxn ang="0">
                  <a:pos x="468" y="846"/>
                </a:cxn>
                <a:cxn ang="0">
                  <a:pos x="552" y="756"/>
                </a:cxn>
                <a:cxn ang="0">
                  <a:pos x="642" y="670"/>
                </a:cxn>
                <a:cxn ang="0">
                  <a:pos x="736" y="590"/>
                </a:cxn>
                <a:cxn ang="0">
                  <a:pos x="834" y="512"/>
                </a:cxn>
                <a:cxn ang="0">
                  <a:pos x="934" y="440"/>
                </a:cxn>
                <a:cxn ang="0">
                  <a:pos x="1040" y="374"/>
                </a:cxn>
                <a:cxn ang="0">
                  <a:pos x="1148" y="312"/>
                </a:cxn>
                <a:cxn ang="0">
                  <a:pos x="1258" y="254"/>
                </a:cxn>
                <a:cxn ang="0">
                  <a:pos x="1374" y="202"/>
                </a:cxn>
                <a:cxn ang="0">
                  <a:pos x="1490" y="156"/>
                </a:cxn>
                <a:cxn ang="0">
                  <a:pos x="1610" y="116"/>
                </a:cxn>
                <a:cxn ang="0">
                  <a:pos x="1732" y="80"/>
                </a:cxn>
                <a:cxn ang="0">
                  <a:pos x="1858" y="52"/>
                </a:cxn>
                <a:cxn ang="0">
                  <a:pos x="1984" y="30"/>
                </a:cxn>
                <a:cxn ang="0">
                  <a:pos x="2114" y="12"/>
                </a:cxn>
                <a:cxn ang="0">
                  <a:pos x="2246" y="2"/>
                </a:cxn>
                <a:cxn ang="0">
                  <a:pos x="2378" y="0"/>
                </a:cxn>
                <a:cxn ang="0">
                  <a:pos x="2510" y="2"/>
                </a:cxn>
                <a:cxn ang="0">
                  <a:pos x="2642" y="12"/>
                </a:cxn>
                <a:cxn ang="0">
                  <a:pos x="2772" y="30"/>
                </a:cxn>
                <a:cxn ang="0">
                  <a:pos x="2898" y="52"/>
                </a:cxn>
                <a:cxn ang="0">
                  <a:pos x="3024" y="80"/>
                </a:cxn>
                <a:cxn ang="0">
                  <a:pos x="3146" y="116"/>
                </a:cxn>
                <a:cxn ang="0">
                  <a:pos x="3266" y="156"/>
                </a:cxn>
                <a:cxn ang="0">
                  <a:pos x="3382" y="202"/>
                </a:cxn>
                <a:cxn ang="0">
                  <a:pos x="3498" y="254"/>
                </a:cxn>
                <a:cxn ang="0">
                  <a:pos x="3608" y="312"/>
                </a:cxn>
                <a:cxn ang="0">
                  <a:pos x="3716" y="374"/>
                </a:cxn>
                <a:cxn ang="0">
                  <a:pos x="3822" y="440"/>
                </a:cxn>
                <a:cxn ang="0">
                  <a:pos x="3922" y="512"/>
                </a:cxn>
                <a:cxn ang="0">
                  <a:pos x="4020" y="590"/>
                </a:cxn>
                <a:cxn ang="0">
                  <a:pos x="4114" y="670"/>
                </a:cxn>
                <a:cxn ang="0">
                  <a:pos x="4204" y="756"/>
                </a:cxn>
                <a:cxn ang="0">
                  <a:pos x="4288" y="846"/>
                </a:cxn>
                <a:cxn ang="0">
                  <a:pos x="4370" y="940"/>
                </a:cxn>
                <a:cxn ang="0">
                  <a:pos x="4446" y="1036"/>
                </a:cxn>
                <a:cxn ang="0">
                  <a:pos x="4518" y="1138"/>
                </a:cxn>
                <a:cxn ang="0">
                  <a:pos x="4586" y="1242"/>
                </a:cxn>
                <a:cxn ang="0">
                  <a:pos x="4648" y="1350"/>
                </a:cxn>
                <a:cxn ang="0">
                  <a:pos x="4706" y="1462"/>
                </a:cxn>
                <a:cxn ang="0">
                  <a:pos x="4756" y="1576"/>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75000"/>
                  </a:srgbClr>
                </a:gs>
                <a:gs pos="100000">
                  <a:srgbClr val="FFFFFF">
                    <a:alpha val="0"/>
                  </a:srgbClr>
                </a:gs>
              </a:gsLst>
              <a:lin ang="5400000" scaled="1"/>
            </a:gradFill>
            <a:ln w="9525">
              <a:noFill/>
              <a:round/>
            </a:ln>
          </p:spPr>
          <p:txBody>
            <a:bodyPr/>
            <a:lstStyle/>
            <a:p>
              <a:pPr algn="ctr"/>
              <a:endParaRPr lang="zh-CN" altLang="en-US"/>
            </a:p>
          </p:txBody>
        </p:sp>
        <p:sp>
          <p:nvSpPr>
            <p:cNvPr id="34" name="Oval 34"/>
            <p:cNvSpPr>
              <a:spLocks noChangeArrowheads="1"/>
            </p:cNvSpPr>
            <p:nvPr/>
          </p:nvSpPr>
          <p:spPr bwMode="auto">
            <a:xfrm>
              <a:off x="2562" y="1183"/>
              <a:ext cx="228" cy="205"/>
            </a:xfrm>
            <a:prstGeom prst="ellipse">
              <a:avLst/>
            </a:prstGeom>
            <a:gradFill rotWithShape="1">
              <a:gsLst>
                <a:gs pos="0">
                  <a:srgbClr val="FFFFFF"/>
                </a:gs>
                <a:gs pos="100000">
                  <a:srgbClr val="67ABF5">
                    <a:alpha val="0"/>
                  </a:srgbClr>
                </a:gs>
              </a:gsLst>
              <a:path path="shape">
                <a:fillToRect l="50000" t="50000" r="50000" b="50000"/>
              </a:path>
            </a:gradFill>
            <a:ln w="9525">
              <a:noFill/>
              <a:round/>
            </a:ln>
          </p:spPr>
          <p:txBody>
            <a:bodyPr wrap="none" anchor="ctr"/>
            <a:lstStyle/>
            <a:p>
              <a:endParaRPr lang="zh-CN" altLang="en-US" sz="2000">
                <a:latin typeface="Franklin Gothic Medium" panose="020B0603020102020204" pitchFamily="34" charset="0"/>
                <a:ea typeface="微软雅黑" panose="020B0503020204020204" pitchFamily="34" charset="-122"/>
              </a:endParaRPr>
            </a:p>
          </p:txBody>
        </p:sp>
      </p:grpSp>
      <p:cxnSp>
        <p:nvCxnSpPr>
          <p:cNvPr id="35" name="直接连接符 34"/>
          <p:cNvCxnSpPr/>
          <p:nvPr/>
        </p:nvCxnSpPr>
        <p:spPr>
          <a:xfrm flipV="1">
            <a:off x="4929190" y="2357430"/>
            <a:ext cx="285752" cy="203200"/>
          </a:xfrm>
          <a:prstGeom prst="line">
            <a:avLst/>
          </a:prstGeom>
          <a:ln w="63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5214942" y="2357430"/>
            <a:ext cx="504825" cy="0"/>
          </a:xfrm>
          <a:prstGeom prst="line">
            <a:avLst/>
          </a:prstGeom>
          <a:ln w="63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0" name="矩形 8262"/>
          <p:cNvSpPr>
            <a:spLocks noChangeArrowheads="1"/>
          </p:cNvSpPr>
          <p:nvPr/>
        </p:nvSpPr>
        <p:spPr bwMode="auto">
          <a:xfrm>
            <a:off x="5857884" y="1857364"/>
            <a:ext cx="2627312" cy="1323439"/>
          </a:xfrm>
          <a:prstGeom prst="rect">
            <a:avLst/>
          </a:prstGeom>
          <a:noFill/>
          <a:ln w="9525">
            <a:noFill/>
            <a:miter lim="800000"/>
          </a:ln>
        </p:spPr>
        <p:txBody>
          <a:bodyPr>
            <a:spAutoFit/>
          </a:bodyPr>
          <a:lstStyle/>
          <a:p>
            <a:r>
              <a:rPr lang="zh-CN" altLang="zh-CN" sz="1600" dirty="0">
                <a:solidFill>
                  <a:schemeClr val="bg1"/>
                </a:solidFill>
              </a:rPr>
              <a:t>明确诊断</a:t>
            </a:r>
          </a:p>
          <a:p>
            <a:r>
              <a:rPr lang="zh-CN" altLang="zh-CN" sz="1600" dirty="0">
                <a:solidFill>
                  <a:schemeClr val="bg1"/>
                </a:solidFill>
              </a:rPr>
              <a:t>制定个体化治疗方案</a:t>
            </a:r>
          </a:p>
          <a:p>
            <a:r>
              <a:rPr lang="zh-CN" altLang="zh-CN" sz="1600" dirty="0">
                <a:solidFill>
                  <a:schemeClr val="bg1"/>
                </a:solidFill>
              </a:rPr>
              <a:t>定期下社区巡诊</a:t>
            </a:r>
          </a:p>
          <a:p>
            <a:r>
              <a:rPr lang="zh-CN" altLang="zh-CN" sz="1600" dirty="0">
                <a:solidFill>
                  <a:schemeClr val="bg1"/>
                </a:solidFill>
              </a:rPr>
              <a:t>带教全科医生（中医师）</a:t>
            </a:r>
            <a:endParaRPr lang="en-US" altLang="zh-CN" sz="1600" dirty="0">
              <a:solidFill>
                <a:schemeClr val="bg1"/>
              </a:solidFill>
            </a:endParaRPr>
          </a:p>
          <a:p>
            <a:r>
              <a:rPr lang="zh-CN" altLang="zh-CN" sz="1600" dirty="0">
                <a:solidFill>
                  <a:schemeClr val="bg1"/>
                </a:solidFill>
              </a:rPr>
              <a:t>Q2M</a:t>
            </a:r>
          </a:p>
        </p:txBody>
      </p:sp>
      <p:cxnSp>
        <p:nvCxnSpPr>
          <p:cNvPr id="41" name="直接连接符 53"/>
          <p:cNvCxnSpPr/>
          <p:nvPr/>
        </p:nvCxnSpPr>
        <p:spPr>
          <a:xfrm rot="16200000" flipH="1">
            <a:off x="5929322" y="5072074"/>
            <a:ext cx="285752" cy="285752"/>
          </a:xfrm>
          <a:prstGeom prst="line">
            <a:avLst/>
          </a:prstGeom>
          <a:ln w="63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55"/>
          <p:cNvCxnSpPr/>
          <p:nvPr/>
        </p:nvCxnSpPr>
        <p:spPr>
          <a:xfrm flipH="1">
            <a:off x="6215074" y="5357826"/>
            <a:ext cx="1152525" cy="0"/>
          </a:xfrm>
          <a:prstGeom prst="line">
            <a:avLst/>
          </a:prstGeom>
          <a:ln w="63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5" name="矩形 8268"/>
          <p:cNvSpPr>
            <a:spLocks noChangeArrowheads="1"/>
          </p:cNvSpPr>
          <p:nvPr/>
        </p:nvSpPr>
        <p:spPr bwMode="auto">
          <a:xfrm>
            <a:off x="6286512" y="3921670"/>
            <a:ext cx="2581458" cy="1323439"/>
          </a:xfrm>
          <a:prstGeom prst="rect">
            <a:avLst/>
          </a:prstGeom>
          <a:noFill/>
          <a:ln w="9525">
            <a:noFill/>
            <a:miter lim="800000"/>
          </a:ln>
        </p:spPr>
        <p:txBody>
          <a:bodyPr wrap="square">
            <a:spAutoFit/>
          </a:bodyPr>
          <a:lstStyle/>
          <a:p>
            <a:r>
              <a:rPr lang="zh-CN" altLang="zh-CN" sz="1600" dirty="0">
                <a:solidFill>
                  <a:schemeClr val="bg1"/>
                </a:solidFill>
              </a:rPr>
              <a:t>协助“两师”联系病友</a:t>
            </a:r>
          </a:p>
          <a:p>
            <a:r>
              <a:rPr lang="zh-CN" altLang="zh-CN" sz="1600" dirty="0">
                <a:solidFill>
                  <a:schemeClr val="bg1"/>
                </a:solidFill>
              </a:rPr>
              <a:t>负责日常随访</a:t>
            </a:r>
          </a:p>
          <a:p>
            <a:r>
              <a:rPr lang="zh-CN" altLang="zh-CN" sz="1600" dirty="0">
                <a:solidFill>
                  <a:schemeClr val="bg1"/>
                </a:solidFill>
              </a:rPr>
              <a:t>强化个体化健康教育</a:t>
            </a:r>
          </a:p>
          <a:p>
            <a:r>
              <a:rPr lang="zh-CN" altLang="zh-CN" sz="1600" dirty="0">
                <a:solidFill>
                  <a:schemeClr val="bg1"/>
                </a:solidFill>
              </a:rPr>
              <a:t>行为干预</a:t>
            </a:r>
            <a:endParaRPr lang="en-US" altLang="zh-CN" sz="1600" dirty="0">
              <a:solidFill>
                <a:schemeClr val="bg1"/>
              </a:solidFill>
            </a:endParaRPr>
          </a:p>
          <a:p>
            <a:r>
              <a:rPr lang="zh-CN" altLang="zh-CN" sz="1600" dirty="0">
                <a:solidFill>
                  <a:schemeClr val="bg1"/>
                </a:solidFill>
              </a:rPr>
              <a:t>Q2W</a:t>
            </a:r>
          </a:p>
        </p:txBody>
      </p:sp>
      <p:cxnSp>
        <p:nvCxnSpPr>
          <p:cNvPr id="46" name="直接连接符 45"/>
          <p:cNvCxnSpPr/>
          <p:nvPr/>
        </p:nvCxnSpPr>
        <p:spPr>
          <a:xfrm flipH="1" flipV="1">
            <a:off x="2643174" y="4214818"/>
            <a:ext cx="215900" cy="138113"/>
          </a:xfrm>
          <a:prstGeom prst="line">
            <a:avLst/>
          </a:prstGeom>
          <a:ln w="63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012800" y="4214818"/>
            <a:ext cx="1632265" cy="9427"/>
          </a:xfrm>
          <a:prstGeom prst="line">
            <a:avLst/>
          </a:prstGeom>
          <a:ln w="63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8" name="矩形 8265"/>
          <p:cNvSpPr>
            <a:spLocks noChangeArrowheads="1"/>
          </p:cNvSpPr>
          <p:nvPr/>
        </p:nvSpPr>
        <p:spPr bwMode="auto">
          <a:xfrm>
            <a:off x="571472" y="2564904"/>
            <a:ext cx="2546368" cy="1569660"/>
          </a:xfrm>
          <a:prstGeom prst="rect">
            <a:avLst/>
          </a:prstGeom>
          <a:noFill/>
          <a:ln w="9525">
            <a:noFill/>
            <a:miter lim="800000"/>
          </a:ln>
        </p:spPr>
        <p:txBody>
          <a:bodyPr wrap="square">
            <a:spAutoFit/>
          </a:bodyPr>
          <a:lstStyle/>
          <a:p>
            <a:r>
              <a:rPr lang="zh-CN" altLang="zh-CN" sz="1600" dirty="0">
                <a:solidFill>
                  <a:schemeClr val="bg1"/>
                </a:solidFill>
              </a:rPr>
              <a:t>配合落实专科治疗方案</a:t>
            </a:r>
          </a:p>
          <a:p>
            <a:r>
              <a:rPr lang="zh-CN" altLang="zh-CN" sz="1600" dirty="0">
                <a:solidFill>
                  <a:schemeClr val="bg1"/>
                </a:solidFill>
              </a:rPr>
              <a:t>及时掌握病情，及时处理</a:t>
            </a:r>
          </a:p>
          <a:p>
            <a:r>
              <a:rPr lang="zh-CN" altLang="zh-CN" sz="1600" dirty="0">
                <a:solidFill>
                  <a:schemeClr val="bg1"/>
                </a:solidFill>
              </a:rPr>
              <a:t>与专科医师互通</a:t>
            </a:r>
          </a:p>
          <a:p>
            <a:r>
              <a:rPr lang="zh-CN" altLang="zh-CN" sz="1600" dirty="0">
                <a:solidFill>
                  <a:schemeClr val="bg1"/>
                </a:solidFill>
              </a:rPr>
              <a:t>预约专家门诊（专家号源）</a:t>
            </a:r>
          </a:p>
          <a:p>
            <a:r>
              <a:rPr lang="zh-CN" altLang="zh-CN" sz="1600" dirty="0">
                <a:solidFill>
                  <a:schemeClr val="bg1"/>
                </a:solidFill>
              </a:rPr>
              <a:t>指导健管</a:t>
            </a:r>
            <a:r>
              <a:rPr lang="zh-CN" altLang="en-US" sz="1600" dirty="0">
                <a:solidFill>
                  <a:schemeClr val="bg1"/>
                </a:solidFill>
              </a:rPr>
              <a:t>师</a:t>
            </a:r>
          </a:p>
          <a:p>
            <a:r>
              <a:rPr lang="zh-CN" altLang="zh-CN" sz="1600" dirty="0">
                <a:solidFill>
                  <a:schemeClr val="bg1"/>
                </a:solidFill>
              </a:rPr>
              <a:t>Q1M</a:t>
            </a:r>
          </a:p>
        </p:txBody>
      </p:sp>
      <p:sp>
        <p:nvSpPr>
          <p:cNvPr id="50" name="矩形 8246"/>
          <p:cNvSpPr>
            <a:spLocks noChangeArrowheads="1"/>
          </p:cNvSpPr>
          <p:nvPr/>
        </p:nvSpPr>
        <p:spPr bwMode="auto">
          <a:xfrm>
            <a:off x="2143108" y="5715016"/>
            <a:ext cx="5072098" cy="338554"/>
          </a:xfrm>
          <a:prstGeom prst="rect">
            <a:avLst/>
          </a:prstGeom>
          <a:noFill/>
          <a:ln w="9525">
            <a:noFill/>
            <a:miter lim="800000"/>
          </a:ln>
        </p:spPr>
        <p:txBody>
          <a:bodyPr wrap="square">
            <a:spAutoFit/>
          </a:bodyPr>
          <a:lstStyle/>
          <a:p>
            <a:r>
              <a:rPr lang="zh-CN" altLang="zh-CN" sz="1600" b="1" dirty="0"/>
              <a:t>为患者</a:t>
            </a:r>
            <a:r>
              <a:rPr lang="zh-CN" altLang="zh-CN" sz="1600" b="1" dirty="0" smtClean="0"/>
              <a:t>提供</a:t>
            </a:r>
            <a:r>
              <a:rPr lang="zh-CN" altLang="en-US" sz="1600" b="1" dirty="0" smtClean="0"/>
              <a:t>团队式，医疗、预防、康复一体化</a:t>
            </a:r>
            <a:r>
              <a:rPr lang="zh-CN" altLang="zh-CN" sz="1600" b="1" dirty="0" smtClean="0"/>
              <a:t>全程关照</a:t>
            </a:r>
            <a:endParaRPr lang="en-US" altLang="zh-CN"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1000"/>
                                        <p:tgtEl>
                                          <p:spTgt spid="21"/>
                                        </p:tgtEl>
                                      </p:cBhvr>
                                    </p:animEffec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down)">
                                      <p:cBhvr>
                                        <p:cTn id="29" dur="1000"/>
                                        <p:tgtEl>
                                          <p:spTgt spid="50"/>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par>
                          <p:cTn id="38" fill="hold">
                            <p:stCondLst>
                              <p:cond delay="4000"/>
                            </p:stCondLst>
                            <p:childTnLst>
                              <p:par>
                                <p:cTn id="39" presetID="3" presetClass="entr" presetSubtype="1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blinds(horizontal)">
                                      <p:cBhvr>
                                        <p:cTn id="41" dur="500"/>
                                        <p:tgtEl>
                                          <p:spTgt spid="40"/>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childTnLst>
                          </p:cTn>
                        </p:par>
                        <p:par>
                          <p:cTn id="50" fill="hold">
                            <p:stCondLst>
                              <p:cond delay="5500"/>
                            </p:stCondLst>
                            <p:childTnLst>
                              <p:par>
                                <p:cTn id="51" presetID="3" presetClass="entr" presetSubtype="10" fill="hold" grpId="0"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blinds(horizontal)">
                                      <p:cBhvr>
                                        <p:cTn id="53" dur="500"/>
                                        <p:tgtEl>
                                          <p:spTgt spid="45"/>
                                        </p:tgtEl>
                                      </p:cBhvr>
                                    </p:animEffect>
                                  </p:childTnLst>
                                </p:cTn>
                              </p:par>
                            </p:childTnLst>
                          </p:cTn>
                        </p:par>
                        <p:par>
                          <p:cTn id="54" fill="hold">
                            <p:stCondLst>
                              <p:cond delay="6000"/>
                            </p:stCondLst>
                            <p:childTnLst>
                              <p:par>
                                <p:cTn id="55" presetID="22" presetClass="entr" presetSubtype="2" fill="hold"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right)">
                                      <p:cBhvr>
                                        <p:cTn id="57" dur="500"/>
                                        <p:tgtEl>
                                          <p:spTgt spid="46"/>
                                        </p:tgtEl>
                                      </p:cBhvr>
                                    </p:animEffect>
                                  </p:childTnLst>
                                </p:cTn>
                              </p:par>
                            </p:childTnLst>
                          </p:cTn>
                        </p:par>
                        <p:par>
                          <p:cTn id="58" fill="hold">
                            <p:stCondLst>
                              <p:cond delay="6500"/>
                            </p:stCondLst>
                            <p:childTnLst>
                              <p:par>
                                <p:cTn id="59" presetID="22" presetClass="entr" presetSubtype="2" fill="hold" nodeType="after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ipe(right)">
                                      <p:cBhvr>
                                        <p:cTn id="61" dur="500"/>
                                        <p:tgtEl>
                                          <p:spTgt spid="47"/>
                                        </p:tgtEl>
                                      </p:cBhvr>
                                    </p:animEffect>
                                  </p:childTnLst>
                                </p:cTn>
                              </p:par>
                            </p:childTnLst>
                          </p:cTn>
                        </p:par>
                        <p:par>
                          <p:cTn id="62" fill="hold">
                            <p:stCondLst>
                              <p:cond delay="7000"/>
                            </p:stCondLst>
                            <p:childTnLst>
                              <p:par>
                                <p:cTn id="63" presetID="3" presetClass="entr" presetSubtype="10" fill="hold" grpId="0"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blinds(horizontal)">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p:bldP spid="40" grpId="0"/>
      <p:bldP spid="45" grpId="0"/>
      <p:bldP spid="48"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500034" y="1285860"/>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14282" y="1857364"/>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sp>
        <p:nvSpPr>
          <p:cNvPr id="21" name="矩形 20"/>
          <p:cNvSpPr/>
          <p:nvPr/>
        </p:nvSpPr>
        <p:spPr>
          <a:xfrm>
            <a:off x="571472" y="1357298"/>
            <a:ext cx="5229317"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什么是“</a:t>
            </a:r>
            <a:r>
              <a:rPr lang="en-US" altLang="zh-CN" sz="2000" b="1" dirty="0" smtClean="0">
                <a:solidFill>
                  <a:srgbClr val="FFFF00"/>
                </a:solidFill>
                <a:effectLst>
                  <a:outerShdw blurRad="38100" dist="38100" dir="2700000" algn="tl">
                    <a:srgbClr val="000000">
                      <a:alpha val="43137"/>
                    </a:srgbClr>
                  </a:outerShdw>
                </a:effectLst>
              </a:rPr>
              <a:t>1+1+N</a:t>
            </a:r>
            <a:r>
              <a:rPr lang="zh-CN" altLang="en-US" sz="2000" b="1" dirty="0" smtClean="0">
                <a:solidFill>
                  <a:srgbClr val="FFFF00"/>
                </a:solidFill>
                <a:effectLst>
                  <a:outerShdw blurRad="38100" dist="38100" dir="2700000" algn="tl">
                    <a:srgbClr val="000000">
                      <a:alpha val="43137"/>
                    </a:srgbClr>
                  </a:outerShdw>
                </a:effectLst>
              </a:rPr>
              <a:t>”家庭医生签约分级诊疗模式</a:t>
            </a:r>
            <a:endParaRPr lang="zh-CN" altLang="en-US" sz="2000" b="1" dirty="0">
              <a:solidFill>
                <a:srgbClr val="FFFF00"/>
              </a:solidFill>
              <a:effectLst>
                <a:outerShdw blurRad="38100" dist="38100" dir="2700000" algn="tl">
                  <a:srgbClr val="000000">
                    <a:alpha val="43137"/>
                  </a:srgbClr>
                </a:outerShdw>
              </a:effectLst>
            </a:endParaRPr>
          </a:p>
        </p:txBody>
      </p:sp>
      <p:pic>
        <p:nvPicPr>
          <p:cNvPr id="22" name="图片 21" descr="图片7"/>
          <p:cNvPicPr>
            <a:picLocks noChangeAspect="1"/>
          </p:cNvPicPr>
          <p:nvPr/>
        </p:nvPicPr>
        <p:blipFill>
          <a:blip r:embed="rId3"/>
          <a:stretch>
            <a:fillRect/>
          </a:stretch>
        </p:blipFill>
        <p:spPr>
          <a:xfrm>
            <a:off x="857224" y="2214554"/>
            <a:ext cx="1087755" cy="3088640"/>
          </a:xfrm>
          <a:prstGeom prst="rect">
            <a:avLst/>
          </a:prstGeom>
          <a:noFill/>
          <a:ln w="9525">
            <a:noFill/>
          </a:ln>
        </p:spPr>
      </p:pic>
      <p:sp>
        <p:nvSpPr>
          <p:cNvPr id="23" name="十字形 22"/>
          <p:cNvSpPr/>
          <p:nvPr/>
        </p:nvSpPr>
        <p:spPr>
          <a:xfrm>
            <a:off x="2285984" y="3643314"/>
            <a:ext cx="914400" cy="914400"/>
          </a:xfrm>
          <a:prstGeom prst="plus">
            <a:avLst/>
          </a:prstGeom>
          <a:solidFill>
            <a:srgbClr val="D45E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8"/>
          <p:cNvPicPr>
            <a:picLocks noChangeAspect="1"/>
          </p:cNvPicPr>
          <p:nvPr/>
        </p:nvPicPr>
        <p:blipFill>
          <a:blip r:embed="rId4"/>
          <a:stretch>
            <a:fillRect/>
          </a:stretch>
        </p:blipFill>
        <p:spPr>
          <a:xfrm>
            <a:off x="3527426" y="2214554"/>
            <a:ext cx="1187450" cy="3088640"/>
          </a:xfrm>
          <a:prstGeom prst="rect">
            <a:avLst/>
          </a:prstGeom>
          <a:noFill/>
          <a:ln w="9525">
            <a:noFill/>
          </a:ln>
        </p:spPr>
      </p:pic>
      <p:sp>
        <p:nvSpPr>
          <p:cNvPr id="25" name="十字形 24"/>
          <p:cNvSpPr/>
          <p:nvPr/>
        </p:nvSpPr>
        <p:spPr>
          <a:xfrm>
            <a:off x="5072066" y="3657608"/>
            <a:ext cx="914400" cy="914400"/>
          </a:xfrm>
          <a:prstGeom prst="plus">
            <a:avLst/>
          </a:prstGeom>
          <a:solidFill>
            <a:srgbClr val="D45E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4128" descr="图片3"/>
          <p:cNvPicPr>
            <a:picLocks noChangeAspect="1"/>
          </p:cNvPicPr>
          <p:nvPr/>
        </p:nvPicPr>
        <p:blipFill>
          <a:blip r:embed="rId5"/>
          <a:stretch>
            <a:fillRect/>
          </a:stretch>
        </p:blipFill>
        <p:spPr>
          <a:xfrm>
            <a:off x="6357950" y="2243738"/>
            <a:ext cx="1878965" cy="3088005"/>
          </a:xfrm>
          <a:prstGeom prst="rect">
            <a:avLst/>
          </a:prstGeom>
          <a:noFill/>
          <a:ln w="9525">
            <a:noFill/>
          </a:ln>
        </p:spPr>
      </p:pic>
      <p:sp>
        <p:nvSpPr>
          <p:cNvPr id="27" name="文本框 15"/>
          <p:cNvSpPr txBox="1"/>
          <p:nvPr/>
        </p:nvSpPr>
        <p:spPr>
          <a:xfrm>
            <a:off x="928662" y="5500702"/>
            <a:ext cx="1151890" cy="338554"/>
          </a:xfrm>
          <a:prstGeom prst="rect">
            <a:avLst/>
          </a:prstGeom>
          <a:noFill/>
        </p:spPr>
        <p:txBody>
          <a:bodyPr wrap="square" rtlCol="0">
            <a:spAutoFit/>
          </a:bodyPr>
          <a:lstStyle/>
          <a:p>
            <a:r>
              <a:rPr lang="zh-CN" altLang="en-US" sz="1600" b="1" dirty="0">
                <a:latin typeface="黑体" panose="02010609060101010101" pitchFamily="2" charset="-122"/>
                <a:ea typeface="黑体" panose="02010609060101010101" pitchFamily="2" charset="-122"/>
              </a:rPr>
              <a:t>家庭医生</a:t>
            </a:r>
          </a:p>
        </p:txBody>
      </p:sp>
      <p:sp>
        <p:nvSpPr>
          <p:cNvPr id="28" name="文本框 2"/>
          <p:cNvSpPr txBox="1"/>
          <p:nvPr/>
        </p:nvSpPr>
        <p:spPr>
          <a:xfrm>
            <a:off x="3696833" y="5492132"/>
            <a:ext cx="1414145" cy="338554"/>
          </a:xfrm>
          <a:prstGeom prst="rect">
            <a:avLst/>
          </a:prstGeom>
          <a:noFill/>
        </p:spPr>
        <p:txBody>
          <a:bodyPr wrap="square" rtlCol="0">
            <a:spAutoFit/>
          </a:bodyPr>
          <a:lstStyle/>
          <a:p>
            <a:r>
              <a:rPr lang="zh-CN" altLang="en-US" sz="1600" b="1" dirty="0">
                <a:latin typeface="黑体" panose="02010609060101010101" pitchFamily="2" charset="-122"/>
                <a:ea typeface="黑体" panose="02010609060101010101" pitchFamily="2" charset="-122"/>
              </a:rPr>
              <a:t>健康管理师</a:t>
            </a:r>
          </a:p>
        </p:txBody>
      </p:sp>
      <p:sp>
        <p:nvSpPr>
          <p:cNvPr id="29" name="文本框 6"/>
          <p:cNvSpPr txBox="1"/>
          <p:nvPr/>
        </p:nvSpPr>
        <p:spPr>
          <a:xfrm>
            <a:off x="6737744" y="5477510"/>
            <a:ext cx="1276350" cy="338554"/>
          </a:xfrm>
          <a:prstGeom prst="rect">
            <a:avLst/>
          </a:prstGeom>
          <a:noFill/>
        </p:spPr>
        <p:txBody>
          <a:bodyPr wrap="square" rtlCol="0">
            <a:spAutoFit/>
          </a:bodyPr>
          <a:lstStyle/>
          <a:p>
            <a:r>
              <a:rPr lang="zh-CN" altLang="en-US" sz="1600" b="1" dirty="0">
                <a:latin typeface="黑体" panose="02010609060101010101" pitchFamily="2" charset="-122"/>
                <a:ea typeface="黑体" panose="02010609060101010101" pitchFamily="2" charset="-122"/>
              </a:rPr>
              <a:t>专科医生</a:t>
            </a:r>
          </a:p>
        </p:txBody>
      </p:sp>
      <p:sp>
        <p:nvSpPr>
          <p:cNvPr id="30" name="Rectangle 12"/>
          <p:cNvSpPr/>
          <p:nvPr/>
        </p:nvSpPr>
        <p:spPr>
          <a:xfrm>
            <a:off x="4263450" y="2857496"/>
            <a:ext cx="2545080" cy="754380"/>
          </a:xfrm>
          <a:prstGeom prst="rect">
            <a:avLst/>
          </a:prstGeom>
          <a:noFill/>
          <a:ln w="9525">
            <a:noFill/>
          </a:ln>
        </p:spPr>
        <p:txBody>
          <a:bodyPr/>
          <a:lstStyle/>
          <a:p>
            <a:pPr marL="342900" lvl="0" indent="-342900" algn="ctr" eaLnBrk="0" hangingPunct="0">
              <a:lnSpc>
                <a:spcPct val="150000"/>
              </a:lnSpc>
            </a:pPr>
            <a:r>
              <a:rPr lang="zh-CN" altLang="zh-CN" sz="1600" dirty="0">
                <a:solidFill>
                  <a:srgbClr val="FF0000"/>
                </a:solidFill>
                <a:latin typeface="黑体" panose="02010609060101010101" pitchFamily="2" charset="-122"/>
                <a:ea typeface="黑体" panose="02010609060101010101" pitchFamily="2" charset="-122"/>
              </a:rPr>
              <a:t>基于疾病需求</a:t>
            </a:r>
          </a:p>
        </p:txBody>
      </p:sp>
      <p:sp>
        <p:nvSpPr>
          <p:cNvPr id="31" name="Rectangle 12"/>
          <p:cNvSpPr/>
          <p:nvPr/>
        </p:nvSpPr>
        <p:spPr>
          <a:xfrm>
            <a:off x="3340100" y="5878830"/>
            <a:ext cx="2047875" cy="802005"/>
          </a:xfrm>
          <a:prstGeom prst="rect">
            <a:avLst/>
          </a:prstGeom>
          <a:noFill/>
          <a:ln w="9525">
            <a:noFill/>
          </a:ln>
        </p:spPr>
        <p:txBody>
          <a:bodyPr/>
          <a:lstStyle/>
          <a:p>
            <a:pPr marL="342900" lvl="0" indent="-342900" algn="ctr" eaLnBrk="0" latinLnBrk="0" hangingPunct="0">
              <a:lnSpc>
                <a:spcPts val="2000"/>
              </a:lnSpc>
            </a:pPr>
            <a:r>
              <a:rPr lang="zh-CN" altLang="zh-CN" sz="1200" dirty="0">
                <a:solidFill>
                  <a:schemeClr val="bg1"/>
                </a:solidFill>
                <a:latin typeface="黑体" panose="02010609060101010101" pitchFamily="2" charset="-122"/>
                <a:ea typeface="黑体" panose="02010609060101010101" pitchFamily="2" charset="-122"/>
              </a:rPr>
              <a:t>培训来源：</a:t>
            </a:r>
          </a:p>
          <a:p>
            <a:pPr marL="342900" lvl="0" indent="-342900" algn="ctr" eaLnBrk="0" latinLnBrk="0" hangingPunct="0">
              <a:lnSpc>
                <a:spcPts val="2000"/>
              </a:lnSpc>
            </a:pPr>
            <a:r>
              <a:rPr lang="zh-CN" altLang="zh-CN" sz="1200" dirty="0">
                <a:solidFill>
                  <a:schemeClr val="bg1"/>
                </a:solidFill>
                <a:latin typeface="黑体" panose="02010609060101010101" pitchFamily="2" charset="-122"/>
                <a:ea typeface="黑体" panose="02010609060101010101" pitchFamily="2" charset="-122"/>
              </a:rPr>
              <a:t>护师、公卫医师等，</a:t>
            </a:r>
          </a:p>
          <a:p>
            <a:pPr marL="342900" lvl="0" indent="-342900" algn="ctr" eaLnBrk="0" latinLnBrk="0" hangingPunct="0">
              <a:lnSpc>
                <a:spcPts val="2000"/>
              </a:lnSpc>
            </a:pPr>
            <a:r>
              <a:rPr lang="zh-CN" altLang="zh-CN" sz="1200" dirty="0">
                <a:solidFill>
                  <a:schemeClr val="bg1"/>
                </a:solidFill>
                <a:latin typeface="黑体" panose="02010609060101010101" pitchFamily="2" charset="-122"/>
                <a:ea typeface="黑体" panose="02010609060101010101" pitchFamily="2" charset="-122"/>
              </a:rPr>
              <a:t>计生管理员</a:t>
            </a:r>
          </a:p>
        </p:txBody>
      </p:sp>
      <p:sp>
        <p:nvSpPr>
          <p:cNvPr id="32" name="文本框 7"/>
          <p:cNvSpPr txBox="1"/>
          <p:nvPr/>
        </p:nvSpPr>
        <p:spPr>
          <a:xfrm>
            <a:off x="6072198" y="5916260"/>
            <a:ext cx="2728276" cy="646331"/>
          </a:xfrm>
          <a:prstGeom prst="rect">
            <a:avLst/>
          </a:prstGeom>
          <a:noFill/>
        </p:spPr>
        <p:txBody>
          <a:bodyPr wrap="square" rtlCol="0">
            <a:spAutoFit/>
          </a:bodyPr>
          <a:lstStyle/>
          <a:p>
            <a:r>
              <a:rPr lang="zh-CN" altLang="en-US" sz="1200" dirty="0">
                <a:solidFill>
                  <a:schemeClr val="bg1"/>
                </a:solidFill>
                <a:latin typeface="黑体" panose="02010609060101010101" pitchFamily="2" charset="-122"/>
                <a:ea typeface="黑体" panose="02010609060101010101" pitchFamily="2" charset="-122"/>
              </a:rPr>
              <a:t>内分泌、呼吸科、心血管、肾内科、</a:t>
            </a:r>
            <a:r>
              <a:rPr lang="zh-CN" altLang="zh-CN" sz="1200" dirty="0">
                <a:solidFill>
                  <a:schemeClr val="bg1"/>
                </a:solidFill>
                <a:latin typeface="黑体" panose="02010609060101010101" pitchFamily="2" charset="-122"/>
                <a:ea typeface="黑体" panose="02010609060101010101" pitchFamily="2" charset="-122"/>
                <a:sym typeface="+mn-ea"/>
              </a:rPr>
              <a:t>外科、妇科、儿科、皮肤科、中医科、五官科……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p:tgtEl>
                                          <p:spTgt spid="22"/>
                                        </p:tgtEl>
                                        <p:attrNameLst>
                                          <p:attrName>ppt_x</p:attrName>
                                        </p:attrNameLst>
                                      </p:cBhvr>
                                      <p:tavLst>
                                        <p:tav tm="0">
                                          <p:val>
                                            <p:strVal val="#ppt_x-#ppt_w*1.125000"/>
                                          </p:val>
                                        </p:tav>
                                        <p:tav tm="100000">
                                          <p:val>
                                            <p:strVal val="#ppt_x"/>
                                          </p:val>
                                        </p:tav>
                                      </p:tavLst>
                                    </p:anim>
                                    <p:animEffect transition="in" filter="wipe(right)">
                                      <p:cBhvr>
                                        <p:cTn id="14" dur="500"/>
                                        <p:tgtEl>
                                          <p:spTgt spid="22"/>
                                        </p:tgtEl>
                                      </p:cBhvr>
                                    </p:animEffect>
                                  </p:childTnLst>
                                </p:cTn>
                              </p:par>
                            </p:childTnLst>
                          </p:cTn>
                        </p:par>
                        <p:par>
                          <p:cTn id="15" fill="hold">
                            <p:stCondLst>
                              <p:cond delay="1500"/>
                            </p:stCondLst>
                            <p:childTnLst>
                              <p:par>
                                <p:cTn id="16" presetID="12" presetClass="entr" presetSubtype="8" fill="hold" grpId="2"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p:tgtEl>
                                          <p:spTgt spid="23"/>
                                        </p:tgtEl>
                                        <p:attrNameLst>
                                          <p:attrName>ppt_x</p:attrName>
                                        </p:attrNameLst>
                                      </p:cBhvr>
                                      <p:tavLst>
                                        <p:tav tm="0">
                                          <p:val>
                                            <p:strVal val="#ppt_x-#ppt_w*1.125000"/>
                                          </p:val>
                                        </p:tav>
                                        <p:tav tm="100000">
                                          <p:val>
                                            <p:strVal val="#ppt_x"/>
                                          </p:val>
                                        </p:tav>
                                      </p:tavLst>
                                    </p:anim>
                                    <p:animEffect transition="in" filter="wipe(right)">
                                      <p:cBhvr>
                                        <p:cTn id="19" dur="500"/>
                                        <p:tgtEl>
                                          <p:spTgt spid="23"/>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p:tgtEl>
                                          <p:spTgt spid="24"/>
                                        </p:tgtEl>
                                        <p:attrNameLst>
                                          <p:attrName>ppt_x</p:attrName>
                                        </p:attrNameLst>
                                      </p:cBhvr>
                                      <p:tavLst>
                                        <p:tav tm="0">
                                          <p:val>
                                            <p:strVal val="#ppt_x-#ppt_w*1.125000"/>
                                          </p:val>
                                        </p:tav>
                                        <p:tav tm="100000">
                                          <p:val>
                                            <p:strVal val="#ppt_x"/>
                                          </p:val>
                                        </p:tav>
                                      </p:tavLst>
                                    </p:anim>
                                    <p:animEffect transition="in" filter="wipe(right)">
                                      <p:cBhvr>
                                        <p:cTn id="24" dur="500"/>
                                        <p:tgtEl>
                                          <p:spTgt spid="24"/>
                                        </p:tgtEl>
                                      </p:cBhvr>
                                    </p:animEffect>
                                  </p:childTnLst>
                                </p:cTn>
                              </p:par>
                            </p:childTnLst>
                          </p:cTn>
                        </p:par>
                        <p:par>
                          <p:cTn id="25" fill="hold">
                            <p:stCondLst>
                              <p:cond delay="2500"/>
                            </p:stCondLst>
                            <p:childTnLst>
                              <p:par>
                                <p:cTn id="26" presetID="1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p:tgtEl>
                                          <p:spTgt spid="25"/>
                                        </p:tgtEl>
                                        <p:attrNameLst>
                                          <p:attrName>ppt_x</p:attrName>
                                        </p:attrNameLst>
                                      </p:cBhvr>
                                      <p:tavLst>
                                        <p:tav tm="0">
                                          <p:val>
                                            <p:strVal val="#ppt_x-#ppt_w*1.125000"/>
                                          </p:val>
                                        </p:tav>
                                        <p:tav tm="100000">
                                          <p:val>
                                            <p:strVal val="#ppt_x"/>
                                          </p:val>
                                        </p:tav>
                                      </p:tavLst>
                                    </p:anim>
                                    <p:animEffect transition="in" filter="wipe(right)">
                                      <p:cBhvr>
                                        <p:cTn id="29" dur="500"/>
                                        <p:tgtEl>
                                          <p:spTgt spid="25"/>
                                        </p:tgtEl>
                                      </p:cBhvr>
                                    </p:animEffect>
                                  </p:childTnLst>
                                </p:cTn>
                              </p:par>
                            </p:childTnLst>
                          </p:cTn>
                        </p:par>
                        <p:par>
                          <p:cTn id="30" fill="hold">
                            <p:stCondLst>
                              <p:cond delay="3000"/>
                            </p:stCondLst>
                            <p:childTnLst>
                              <p:par>
                                <p:cTn id="31" presetID="12" presetClass="entr" presetSubtype="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p:tgtEl>
                                          <p:spTgt spid="26"/>
                                        </p:tgtEl>
                                        <p:attrNameLst>
                                          <p:attrName>ppt_x</p:attrName>
                                        </p:attrNameLst>
                                      </p:cBhvr>
                                      <p:tavLst>
                                        <p:tav tm="0">
                                          <p:val>
                                            <p:strVal val="#ppt_x-#ppt_w*1.125000"/>
                                          </p:val>
                                        </p:tav>
                                        <p:tav tm="100000">
                                          <p:val>
                                            <p:strVal val="#ppt_x"/>
                                          </p:val>
                                        </p:tav>
                                      </p:tavLst>
                                    </p:anim>
                                    <p:animEffect transition="in" filter="wipe(right)">
                                      <p:cBhvr>
                                        <p:cTn id="34" dur="500"/>
                                        <p:tgtEl>
                                          <p:spTgt spid="26"/>
                                        </p:tgtEl>
                                      </p:cBhvr>
                                    </p:animEffect>
                                  </p:childTnLst>
                                </p:cTn>
                              </p:par>
                            </p:childTnLst>
                          </p:cTn>
                        </p:par>
                        <p:par>
                          <p:cTn id="35" fill="hold">
                            <p:stCondLst>
                              <p:cond delay="3500"/>
                            </p:stCondLst>
                            <p:childTnLst>
                              <p:par>
                                <p:cTn id="36" presetID="27" presetClass="entr" presetSubtype="0" fill="hold" grpId="0" nodeType="afterEffect">
                                  <p:stCondLst>
                                    <p:cond delay="0"/>
                                  </p:stCondLst>
                                  <p:iterate type="lt">
                                    <p:tmPct val="50000"/>
                                  </p:iterate>
                                  <p:childTnLst>
                                    <p:set>
                                      <p:cBhvr>
                                        <p:cTn id="37" dur="1" fill="hold">
                                          <p:stCondLst>
                                            <p:cond delay="0"/>
                                          </p:stCondLst>
                                        </p:cTn>
                                        <p:tgtEl>
                                          <p:spTgt spid="27"/>
                                        </p:tgtEl>
                                        <p:attrNameLst>
                                          <p:attrName>style.visibility</p:attrName>
                                        </p:attrNameLst>
                                      </p:cBhvr>
                                      <p:to>
                                        <p:strVal val="visible"/>
                                      </p:to>
                                    </p:set>
                                    <p:anim calcmode="discrete" valueType="clr">
                                      <p:cBhvr override="childStyle">
                                        <p:cTn id="38" dur="80"/>
                                        <p:tgtEl>
                                          <p:spTgt spid="27"/>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27"/>
                                        </p:tgtEl>
                                        <p:attrNameLst>
                                          <p:attrName>fillcolor</p:attrName>
                                        </p:attrNameLst>
                                      </p:cBhvr>
                                      <p:tavLst>
                                        <p:tav tm="0">
                                          <p:val>
                                            <p:clrVal>
                                              <a:schemeClr val="accent2"/>
                                            </p:clrVal>
                                          </p:val>
                                        </p:tav>
                                        <p:tav tm="50000">
                                          <p:val>
                                            <p:clrVal>
                                              <a:schemeClr val="hlink"/>
                                            </p:clrVal>
                                          </p:val>
                                        </p:tav>
                                      </p:tavLst>
                                    </p:anim>
                                    <p:set>
                                      <p:cBhvr>
                                        <p:cTn id="40" dur="80"/>
                                        <p:tgtEl>
                                          <p:spTgt spid="27"/>
                                        </p:tgtEl>
                                        <p:attrNameLst>
                                          <p:attrName>fill.type</p:attrName>
                                        </p:attrNameLst>
                                      </p:cBhvr>
                                      <p:to>
                                        <p:strVal val="solid"/>
                                      </p:to>
                                    </p:set>
                                  </p:childTnLst>
                                </p:cTn>
                              </p:par>
                            </p:childTnLst>
                          </p:cTn>
                        </p:par>
                        <p:par>
                          <p:cTn id="41" fill="hold">
                            <p:stCondLst>
                              <p:cond delay="3700"/>
                            </p:stCondLst>
                            <p:childTnLst>
                              <p:par>
                                <p:cTn id="42" presetID="27" presetClass="entr" presetSubtype="0" fill="hold" grpId="0" nodeType="afterEffect">
                                  <p:stCondLst>
                                    <p:cond delay="0"/>
                                  </p:stCondLst>
                                  <p:iterate type="lt">
                                    <p:tmPct val="50000"/>
                                  </p:iterate>
                                  <p:childTnLst>
                                    <p:set>
                                      <p:cBhvr>
                                        <p:cTn id="43" dur="1" fill="hold">
                                          <p:stCondLst>
                                            <p:cond delay="0"/>
                                          </p:stCondLst>
                                        </p:cTn>
                                        <p:tgtEl>
                                          <p:spTgt spid="28"/>
                                        </p:tgtEl>
                                        <p:attrNameLst>
                                          <p:attrName>style.visibility</p:attrName>
                                        </p:attrNameLst>
                                      </p:cBhvr>
                                      <p:to>
                                        <p:strVal val="visible"/>
                                      </p:to>
                                    </p:set>
                                    <p:anim calcmode="discrete" valueType="clr">
                                      <p:cBhvr override="childStyle">
                                        <p:cTn id="44" dur="80"/>
                                        <p:tgtEl>
                                          <p:spTgt spid="28"/>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28"/>
                                        </p:tgtEl>
                                        <p:attrNameLst>
                                          <p:attrName>fillcolor</p:attrName>
                                        </p:attrNameLst>
                                      </p:cBhvr>
                                      <p:tavLst>
                                        <p:tav tm="0">
                                          <p:val>
                                            <p:clrVal>
                                              <a:schemeClr val="accent2"/>
                                            </p:clrVal>
                                          </p:val>
                                        </p:tav>
                                        <p:tav tm="50000">
                                          <p:val>
                                            <p:clrVal>
                                              <a:schemeClr val="hlink"/>
                                            </p:clrVal>
                                          </p:val>
                                        </p:tav>
                                      </p:tavLst>
                                    </p:anim>
                                    <p:set>
                                      <p:cBhvr>
                                        <p:cTn id="46" dur="80"/>
                                        <p:tgtEl>
                                          <p:spTgt spid="28"/>
                                        </p:tgtEl>
                                        <p:attrNameLst>
                                          <p:attrName>fill.type</p:attrName>
                                        </p:attrNameLst>
                                      </p:cBhvr>
                                      <p:to>
                                        <p:strVal val="solid"/>
                                      </p:to>
                                    </p:set>
                                  </p:childTnLst>
                                </p:cTn>
                              </p:par>
                            </p:childTnLst>
                          </p:cTn>
                        </p:par>
                        <p:par>
                          <p:cTn id="47" fill="hold">
                            <p:stCondLst>
                              <p:cond delay="3940"/>
                            </p:stCondLst>
                            <p:childTnLst>
                              <p:par>
                                <p:cTn id="48" presetID="27" presetClass="entr" presetSubtype="0" fill="hold" grpId="0" nodeType="afterEffect">
                                  <p:stCondLst>
                                    <p:cond delay="0"/>
                                  </p:stCondLst>
                                  <p:iterate type="lt">
                                    <p:tmPct val="50000"/>
                                  </p:iterate>
                                  <p:childTnLst>
                                    <p:set>
                                      <p:cBhvr>
                                        <p:cTn id="49" dur="1" fill="hold">
                                          <p:stCondLst>
                                            <p:cond delay="0"/>
                                          </p:stCondLst>
                                        </p:cTn>
                                        <p:tgtEl>
                                          <p:spTgt spid="29"/>
                                        </p:tgtEl>
                                        <p:attrNameLst>
                                          <p:attrName>style.visibility</p:attrName>
                                        </p:attrNameLst>
                                      </p:cBhvr>
                                      <p:to>
                                        <p:strVal val="visible"/>
                                      </p:to>
                                    </p:set>
                                    <p:anim calcmode="discrete" valueType="clr">
                                      <p:cBhvr override="childStyle">
                                        <p:cTn id="50" dur="80"/>
                                        <p:tgtEl>
                                          <p:spTgt spid="29"/>
                                        </p:tgtEl>
                                        <p:attrNameLst>
                                          <p:attrName>style.color</p:attrName>
                                        </p:attrNameLst>
                                      </p:cBhvr>
                                      <p:tavLst>
                                        <p:tav tm="0">
                                          <p:val>
                                            <p:clrVal>
                                              <a:schemeClr val="accent2"/>
                                            </p:clrVal>
                                          </p:val>
                                        </p:tav>
                                        <p:tav tm="50000">
                                          <p:val>
                                            <p:clrVal>
                                              <a:schemeClr val="hlink"/>
                                            </p:clrVal>
                                          </p:val>
                                        </p:tav>
                                      </p:tavLst>
                                    </p:anim>
                                    <p:anim calcmode="discrete" valueType="clr">
                                      <p:cBhvr>
                                        <p:cTn id="51" dur="80"/>
                                        <p:tgtEl>
                                          <p:spTgt spid="29"/>
                                        </p:tgtEl>
                                        <p:attrNameLst>
                                          <p:attrName>fillcolor</p:attrName>
                                        </p:attrNameLst>
                                      </p:cBhvr>
                                      <p:tavLst>
                                        <p:tav tm="0">
                                          <p:val>
                                            <p:clrVal>
                                              <a:schemeClr val="accent2"/>
                                            </p:clrVal>
                                          </p:val>
                                        </p:tav>
                                        <p:tav tm="50000">
                                          <p:val>
                                            <p:clrVal>
                                              <a:schemeClr val="hlink"/>
                                            </p:clrVal>
                                          </p:val>
                                        </p:tav>
                                      </p:tavLst>
                                    </p:anim>
                                    <p:set>
                                      <p:cBhvr>
                                        <p:cTn id="52" dur="80"/>
                                        <p:tgtEl>
                                          <p:spTgt spid="29"/>
                                        </p:tgtEl>
                                        <p:attrNameLst>
                                          <p:attrName>fill.type</p:attrName>
                                        </p:attrNameLst>
                                      </p:cBhvr>
                                      <p:to>
                                        <p:strVal val="solid"/>
                                      </p:to>
                                    </p:set>
                                  </p:childTnLst>
                                </p:cTn>
                              </p:par>
                              <p:par>
                                <p:cTn id="53" presetID="3" presetClass="entr" presetSubtype="1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blinds(horizontal)">
                                      <p:cBhvr>
                                        <p:cTn id="55" dur="500"/>
                                        <p:tgtEl>
                                          <p:spTgt spid="30"/>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blinds(horizontal)">
                                      <p:cBhvr>
                                        <p:cTn id="58" dur="500"/>
                                        <p:tgtEl>
                                          <p:spTgt spid="31"/>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p:tgtEl>
                                          <p:spTgt spid="32"/>
                                        </p:tgtEl>
                                        <p:attrNameLst>
                                          <p:attrName>ppt_y</p:attrName>
                                        </p:attrNameLst>
                                      </p:cBhvr>
                                      <p:tavLst>
                                        <p:tav tm="0">
                                          <p:val>
                                            <p:strVal val="#ppt_y+#ppt_h*1.125000"/>
                                          </p:val>
                                        </p:tav>
                                        <p:tav tm="100000">
                                          <p:val>
                                            <p:strVal val="#ppt_y"/>
                                          </p:val>
                                        </p:tav>
                                      </p:tavLst>
                                    </p:anim>
                                    <p:animEffect transition="in" filter="wipe(up)">
                                      <p:cBhvr>
                                        <p:cTn id="6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3" grpId="1" animBg="1"/>
      <p:bldP spid="23" grpId="2" animBg="1"/>
      <p:bldP spid="25" grpId="0" animBg="1"/>
      <p:bldP spid="27" grpId="0"/>
      <p:bldP spid="28" grpId="0"/>
      <p:bldP spid="29" grpId="0"/>
      <p:bldP spid="30" grpId="0"/>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cxnSp>
        <p:nvCxnSpPr>
          <p:cNvPr id="11" name="直接连接符 10"/>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85786" y="1285860"/>
            <a:ext cx="3262432"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如何“三师共管”家庭签约</a:t>
            </a:r>
            <a:endParaRPr lang="zh-CN" altLang="en-US" sz="2000" b="1" dirty="0">
              <a:solidFill>
                <a:srgbClr val="FFFF00"/>
              </a:solidFill>
              <a:effectLst>
                <a:outerShdw blurRad="38100" dist="38100" dir="2700000" algn="tl">
                  <a:srgbClr val="000000">
                    <a:alpha val="43137"/>
                  </a:srgbClr>
                </a:outerShdw>
              </a:effectLst>
            </a:endParaRPr>
          </a:p>
        </p:txBody>
      </p:sp>
      <p:sp>
        <p:nvSpPr>
          <p:cNvPr id="19" name="矩形 18"/>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一、配套政策“推得动”，协同推进“保落实”</a:t>
            </a:r>
          </a:p>
        </p:txBody>
      </p:sp>
      <p:cxnSp>
        <p:nvCxnSpPr>
          <p:cNvPr id="20" name="直接连接符 19"/>
          <p:cNvCxnSpPr/>
          <p:nvPr/>
        </p:nvCxnSpPr>
        <p:spPr>
          <a:xfrm>
            <a:off x="7143768" y="6357958"/>
            <a:ext cx="1509888" cy="158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215338" y="5707606"/>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pic>
        <p:nvPicPr>
          <p:cNvPr id="35" name="图片 34" descr="微信截图_20170519113525.png"/>
          <p:cNvPicPr>
            <a:picLocks noChangeAspect="1"/>
          </p:cNvPicPr>
          <p:nvPr/>
        </p:nvPicPr>
        <p:blipFill>
          <a:blip r:embed="rId3" cstate="print"/>
          <a:stretch>
            <a:fillRect/>
          </a:stretch>
        </p:blipFill>
        <p:spPr>
          <a:xfrm>
            <a:off x="5100347" y="2457149"/>
            <a:ext cx="3000396" cy="3786214"/>
          </a:xfrm>
          <a:prstGeom prst="rect">
            <a:avLst/>
          </a:prstGeom>
        </p:spPr>
      </p:pic>
      <p:sp>
        <p:nvSpPr>
          <p:cNvPr id="36" name="矩形 35"/>
          <p:cNvSpPr/>
          <p:nvPr/>
        </p:nvSpPr>
        <p:spPr>
          <a:xfrm>
            <a:off x="1000100" y="4429132"/>
            <a:ext cx="3929090" cy="1938992"/>
          </a:xfrm>
          <a:prstGeom prst="rect">
            <a:avLst/>
          </a:prstGeom>
        </p:spPr>
        <p:txBody>
          <a:bodyPr wrap="square">
            <a:spAutoFit/>
          </a:bodyPr>
          <a:lstStyle/>
          <a:p>
            <a:pPr lvl="0" algn="just">
              <a:lnSpc>
                <a:spcPct val="150000"/>
              </a:lnSpc>
            </a:pPr>
            <a:r>
              <a:rPr lang="en-US" altLang="zh-CN" sz="1600" dirty="0" smtClean="0">
                <a:solidFill>
                  <a:schemeClr val="bg1"/>
                </a:solidFill>
                <a:latin typeface="仿宋_GB2312" pitchFamily="49" charset="-122"/>
                <a:ea typeface="仿宋_GB2312" pitchFamily="49" charset="-122"/>
              </a:rPr>
              <a:t>2016</a:t>
            </a:r>
            <a:r>
              <a:rPr lang="zh-CN" altLang="en-US" sz="1600" dirty="0" smtClean="0">
                <a:solidFill>
                  <a:schemeClr val="bg1"/>
                </a:solidFill>
                <a:latin typeface="仿宋_GB2312" pitchFamily="49" charset="-122"/>
                <a:ea typeface="仿宋_GB2312" pitchFamily="49" charset="-122"/>
              </a:rPr>
              <a:t>年</a:t>
            </a:r>
            <a:r>
              <a:rPr lang="en-US" altLang="zh-CN" sz="1600" dirty="0" smtClean="0">
                <a:solidFill>
                  <a:schemeClr val="bg1"/>
                </a:solidFill>
                <a:latin typeface="仿宋_GB2312" pitchFamily="49" charset="-122"/>
                <a:ea typeface="仿宋_GB2312" pitchFamily="49" charset="-122"/>
              </a:rPr>
              <a:t>9</a:t>
            </a:r>
            <a:r>
              <a:rPr lang="zh-CN" altLang="en-US" sz="1600" dirty="0" smtClean="0">
                <a:solidFill>
                  <a:schemeClr val="bg1"/>
                </a:solidFill>
                <a:latin typeface="仿宋_GB2312" pitchFamily="49" charset="-122"/>
                <a:ea typeface="仿宋_GB2312" pitchFamily="49" charset="-122"/>
              </a:rPr>
              <a:t>月开始，家庭医生签约工作进展顺利。截至</a:t>
            </a:r>
            <a:r>
              <a:rPr lang="en-US" altLang="zh-CN" sz="1600" dirty="0" smtClean="0">
                <a:solidFill>
                  <a:schemeClr val="bg1"/>
                </a:solidFill>
                <a:latin typeface="仿宋_GB2312" pitchFamily="49" charset="-122"/>
                <a:ea typeface="仿宋_GB2312" pitchFamily="49" charset="-122"/>
              </a:rPr>
              <a:t>2017</a:t>
            </a:r>
            <a:r>
              <a:rPr lang="zh-CN" altLang="en-US" sz="1600" dirty="0" smtClean="0">
                <a:solidFill>
                  <a:schemeClr val="bg1"/>
                </a:solidFill>
                <a:latin typeface="仿宋_GB2312" pitchFamily="49" charset="-122"/>
                <a:ea typeface="仿宋_GB2312" pitchFamily="49" charset="-122"/>
              </a:rPr>
              <a:t>年</a:t>
            </a:r>
            <a:r>
              <a:rPr lang="en-US" altLang="zh-CN" sz="1600" dirty="0" smtClean="0">
                <a:solidFill>
                  <a:schemeClr val="bg1"/>
                </a:solidFill>
                <a:latin typeface="仿宋_GB2312" pitchFamily="49" charset="-122"/>
                <a:ea typeface="仿宋_GB2312" pitchFamily="49" charset="-122"/>
              </a:rPr>
              <a:t>6</a:t>
            </a:r>
            <a:r>
              <a:rPr lang="zh-CN" altLang="en-US" sz="1600" dirty="0" smtClean="0">
                <a:solidFill>
                  <a:schemeClr val="bg1"/>
                </a:solidFill>
                <a:latin typeface="仿宋_GB2312" pitchFamily="49" charset="-122"/>
                <a:ea typeface="仿宋_GB2312" pitchFamily="49" charset="-122"/>
              </a:rPr>
              <a:t>月</a:t>
            </a:r>
            <a:r>
              <a:rPr lang="zh-CN" altLang="en-US" sz="1600" dirty="0" smtClean="0">
                <a:solidFill>
                  <a:schemeClr val="bg1"/>
                </a:solidFill>
                <a:latin typeface="仿宋_GB2312" pitchFamily="49" charset="-122"/>
                <a:ea typeface="仿宋_GB2312" pitchFamily="49" charset="-122"/>
              </a:rPr>
              <a:t>，共</a:t>
            </a:r>
            <a:r>
              <a:rPr lang="zh-CN" altLang="en-US" sz="1600" dirty="0" smtClean="0">
                <a:solidFill>
                  <a:srgbClr val="FFFF00"/>
                </a:solidFill>
                <a:latin typeface="仿宋_GB2312" pitchFamily="49" charset="-122"/>
                <a:ea typeface="仿宋_GB2312" pitchFamily="49" charset="-122"/>
              </a:rPr>
              <a:t>签约</a:t>
            </a:r>
            <a:r>
              <a:rPr lang="en-US" altLang="zh-CN" sz="1600" dirty="0" smtClean="0">
                <a:solidFill>
                  <a:srgbClr val="FFFF00"/>
                </a:solidFill>
                <a:latin typeface="仿宋_GB2312" pitchFamily="49" charset="-122"/>
                <a:ea typeface="仿宋_GB2312" pitchFamily="49" charset="-122"/>
              </a:rPr>
              <a:t>57</a:t>
            </a:r>
            <a:r>
              <a:rPr lang="zh-CN" altLang="en-US" sz="1600" dirty="0" smtClean="0">
                <a:solidFill>
                  <a:srgbClr val="FFFF00"/>
                </a:solidFill>
                <a:latin typeface="仿宋_GB2312" pitchFamily="49" charset="-122"/>
                <a:ea typeface="仿宋_GB2312" pitchFamily="49" charset="-122"/>
              </a:rPr>
              <a:t>万</a:t>
            </a:r>
            <a:r>
              <a:rPr lang="zh-CN" altLang="en-US" sz="1600" dirty="0" smtClean="0">
                <a:solidFill>
                  <a:srgbClr val="FFFF00"/>
                </a:solidFill>
                <a:latin typeface="仿宋_GB2312" pitchFamily="49" charset="-122"/>
                <a:ea typeface="仿宋_GB2312" pitchFamily="49" charset="-122"/>
              </a:rPr>
              <a:t>人，签约覆盖率</a:t>
            </a:r>
            <a:r>
              <a:rPr lang="en-US" altLang="zh-CN" sz="1600" dirty="0" smtClean="0">
                <a:solidFill>
                  <a:srgbClr val="FFFF00"/>
                </a:solidFill>
                <a:latin typeface="仿宋_GB2312" pitchFamily="49" charset="-122"/>
                <a:ea typeface="仿宋_GB2312" pitchFamily="49" charset="-122"/>
              </a:rPr>
              <a:t>27%</a:t>
            </a:r>
            <a:r>
              <a:rPr lang="zh-CN" altLang="en-US" sz="1600" dirty="0" smtClean="0">
                <a:solidFill>
                  <a:srgbClr val="FFFF00"/>
                </a:solidFill>
                <a:latin typeface="仿宋_GB2312" pitchFamily="49" charset="-122"/>
                <a:ea typeface="仿宋_GB2312" pitchFamily="49" charset="-122"/>
              </a:rPr>
              <a:t>，覆盖家庭户</a:t>
            </a:r>
            <a:r>
              <a:rPr lang="en-US" altLang="zh-CN" sz="1600" dirty="0" smtClean="0">
                <a:solidFill>
                  <a:srgbClr val="FFFF00"/>
                </a:solidFill>
                <a:latin typeface="仿宋_GB2312" pitchFamily="49" charset="-122"/>
                <a:ea typeface="仿宋_GB2312" pitchFamily="49" charset="-122"/>
              </a:rPr>
              <a:t>27</a:t>
            </a:r>
            <a:r>
              <a:rPr lang="zh-CN" altLang="en-US" sz="1600" dirty="0" smtClean="0">
                <a:solidFill>
                  <a:srgbClr val="FFFF00"/>
                </a:solidFill>
                <a:latin typeface="仿宋_GB2312" pitchFamily="49" charset="-122"/>
                <a:ea typeface="仿宋_GB2312" pitchFamily="49" charset="-122"/>
              </a:rPr>
              <a:t>万</a:t>
            </a:r>
            <a:r>
              <a:rPr lang="zh-CN" altLang="en-US" sz="1600" dirty="0" smtClean="0">
                <a:solidFill>
                  <a:srgbClr val="FFFF00"/>
                </a:solidFill>
                <a:latin typeface="仿宋_GB2312" pitchFamily="49" charset="-122"/>
                <a:ea typeface="仿宋_GB2312" pitchFamily="49" charset="-122"/>
              </a:rPr>
              <a:t>，户</a:t>
            </a:r>
            <a:r>
              <a:rPr lang="zh-CN" altLang="en-US" sz="1600" dirty="0" smtClean="0">
                <a:solidFill>
                  <a:srgbClr val="FFFF00"/>
                </a:solidFill>
                <a:latin typeface="仿宋_GB2312" pitchFamily="49" charset="-122"/>
                <a:ea typeface="仿宋_GB2312" pitchFamily="49" charset="-122"/>
              </a:rPr>
              <a:t>覆盖率</a:t>
            </a:r>
            <a:r>
              <a:rPr lang="en-US" altLang="zh-CN" sz="1600" dirty="0" smtClean="0">
                <a:solidFill>
                  <a:srgbClr val="FFFF00"/>
                </a:solidFill>
                <a:latin typeface="仿宋_GB2312" pitchFamily="49" charset="-122"/>
                <a:ea typeface="仿宋_GB2312" pitchFamily="49" charset="-122"/>
              </a:rPr>
              <a:t>40</a:t>
            </a:r>
            <a:r>
              <a:rPr lang="en-US" altLang="zh-CN" sz="1600" dirty="0" smtClean="0">
                <a:solidFill>
                  <a:srgbClr val="FFFF00"/>
                </a:solidFill>
                <a:latin typeface="仿宋_GB2312" pitchFamily="49" charset="-122"/>
                <a:ea typeface="仿宋_GB2312" pitchFamily="49" charset="-122"/>
              </a:rPr>
              <a:t>%</a:t>
            </a:r>
            <a:r>
              <a:rPr lang="zh-CN" altLang="en-US" sz="1600" dirty="0" smtClean="0">
                <a:solidFill>
                  <a:srgbClr val="FFFF00"/>
                </a:solidFill>
                <a:latin typeface="仿宋_GB2312" pitchFamily="49" charset="-122"/>
                <a:ea typeface="仿宋_GB2312" pitchFamily="49" charset="-122"/>
              </a:rPr>
              <a:t>。</a:t>
            </a:r>
          </a:p>
          <a:p>
            <a:pPr lvl="0" algn="just">
              <a:lnSpc>
                <a:spcPct val="150000"/>
              </a:lnSpc>
            </a:pPr>
            <a:endParaRPr lang="zh-CN" altLang="en-US" sz="1600" b="0" dirty="0" smtClean="0">
              <a:solidFill>
                <a:srgbClr val="FFFF00"/>
              </a:solidFill>
              <a:latin typeface="仿宋_GB2312" pitchFamily="49" charset="-122"/>
              <a:ea typeface="仿宋_GB2312" pitchFamily="49" charset="-122"/>
            </a:endParaRPr>
          </a:p>
        </p:txBody>
      </p:sp>
      <p:sp>
        <p:nvSpPr>
          <p:cNvPr id="38" name="矩形 37"/>
          <p:cNvSpPr/>
          <p:nvPr/>
        </p:nvSpPr>
        <p:spPr>
          <a:xfrm>
            <a:off x="1000100" y="2920028"/>
            <a:ext cx="3857652" cy="1511952"/>
          </a:xfrm>
          <a:prstGeom prst="rect">
            <a:avLst/>
          </a:prstGeom>
        </p:spPr>
        <p:txBody>
          <a:bodyPr wrap="square">
            <a:spAutoFit/>
          </a:bodyPr>
          <a:lstStyle/>
          <a:p>
            <a:pPr lvl="0" algn="just">
              <a:lnSpc>
                <a:spcPct val="150000"/>
              </a:lnSpc>
            </a:pPr>
            <a:r>
              <a:rPr lang="en-US" altLang="zh-CN" sz="1600" dirty="0" smtClean="0">
                <a:solidFill>
                  <a:schemeClr val="bg1"/>
                </a:solidFill>
                <a:latin typeface="仿宋_GB2312" pitchFamily="49" charset="-122"/>
                <a:ea typeface="仿宋_GB2312" pitchFamily="49" charset="-122"/>
              </a:rPr>
              <a:t>2016</a:t>
            </a:r>
            <a:r>
              <a:rPr lang="zh-CN" altLang="en-US" sz="1600" dirty="0" smtClean="0">
                <a:solidFill>
                  <a:schemeClr val="bg1"/>
                </a:solidFill>
                <a:latin typeface="仿宋_GB2312" pitchFamily="49" charset="-122"/>
                <a:ea typeface="仿宋_GB2312" pitchFamily="49" charset="-122"/>
              </a:rPr>
              <a:t>年</a:t>
            </a:r>
            <a:r>
              <a:rPr lang="en-US" altLang="zh-CN" sz="1600" dirty="0" smtClean="0">
                <a:solidFill>
                  <a:schemeClr val="bg1"/>
                </a:solidFill>
                <a:latin typeface="仿宋_GB2312" pitchFamily="49" charset="-122"/>
                <a:ea typeface="仿宋_GB2312" pitchFamily="49" charset="-122"/>
              </a:rPr>
              <a:t>8</a:t>
            </a:r>
            <a:r>
              <a:rPr lang="zh-CN" altLang="en-US" sz="1600" dirty="0" smtClean="0">
                <a:solidFill>
                  <a:schemeClr val="bg1"/>
                </a:solidFill>
                <a:latin typeface="仿宋_GB2312" pitchFamily="49" charset="-122"/>
                <a:ea typeface="仿宋_GB2312" pitchFamily="49" charset="-122"/>
              </a:rPr>
              <a:t>月</a:t>
            </a:r>
            <a:r>
              <a:rPr lang="en-US" altLang="zh-CN" sz="1600" dirty="0" smtClean="0">
                <a:solidFill>
                  <a:schemeClr val="bg1"/>
                </a:solidFill>
                <a:latin typeface="仿宋_GB2312" pitchFamily="49" charset="-122"/>
                <a:ea typeface="仿宋_GB2312" pitchFamily="49" charset="-122"/>
              </a:rPr>
              <a:t>17</a:t>
            </a:r>
            <a:r>
              <a:rPr lang="zh-CN" altLang="en-US" sz="1600" dirty="0" smtClean="0">
                <a:solidFill>
                  <a:schemeClr val="bg1"/>
                </a:solidFill>
                <a:latin typeface="仿宋_GB2312" pitchFamily="49" charset="-122"/>
                <a:ea typeface="仿宋_GB2312" pitchFamily="49" charset="-122"/>
              </a:rPr>
              <a:t>日，</a:t>
            </a:r>
            <a:r>
              <a:rPr lang="zh-CN" altLang="en-US" sz="1600" dirty="0" smtClean="0">
                <a:solidFill>
                  <a:srgbClr val="FF0000"/>
                </a:solidFill>
                <a:latin typeface="仿宋_GB2312" pitchFamily="49" charset="-122"/>
                <a:ea typeface="仿宋_GB2312" pitchFamily="49" charset="-122"/>
              </a:rPr>
              <a:t>六部门联合下发《家签方案》</a:t>
            </a:r>
            <a:r>
              <a:rPr lang="zh-CN" altLang="en-US" sz="1600" dirty="0" smtClean="0">
                <a:solidFill>
                  <a:schemeClr val="bg1"/>
                </a:solidFill>
                <a:latin typeface="仿宋_GB2312" pitchFamily="49" charset="-122"/>
                <a:ea typeface="仿宋_GB2312" pitchFamily="49" charset="-122"/>
              </a:rPr>
              <a:t>并实施。方案明确了签约服务的</a:t>
            </a:r>
            <a:r>
              <a:rPr lang="zh-CN" altLang="en-US" sz="1600" dirty="0" smtClean="0">
                <a:solidFill>
                  <a:srgbClr val="FF0000"/>
                </a:solidFill>
                <a:latin typeface="仿宋_GB2312" pitchFamily="49" charset="-122"/>
                <a:ea typeface="仿宋_GB2312" pitchFamily="49" charset="-122"/>
              </a:rPr>
              <a:t>方式、内容、收付费、考核、激励机制，</a:t>
            </a:r>
            <a:r>
              <a:rPr lang="zh-CN" altLang="en-US" sz="1600" dirty="0" smtClean="0">
                <a:solidFill>
                  <a:schemeClr val="bg1"/>
                </a:solidFill>
                <a:latin typeface="仿宋_GB2312" pitchFamily="49" charset="-122"/>
                <a:ea typeface="仿宋_GB2312" pitchFamily="49" charset="-122"/>
              </a:rPr>
              <a:t>实现了全省突破。</a:t>
            </a:r>
            <a:endParaRPr lang="en-US" altLang="zh-CN" sz="1600" dirty="0" smtClean="0">
              <a:solidFill>
                <a:schemeClr val="bg1"/>
              </a:solidFill>
              <a:latin typeface="仿宋_GB2312" pitchFamily="49" charset="-122"/>
              <a:ea typeface="仿宋_GB2312" pitchFamily="49" charset="-122"/>
            </a:endParaRPr>
          </a:p>
        </p:txBody>
      </p:sp>
      <p:sp>
        <p:nvSpPr>
          <p:cNvPr id="12" name="AutoShape 67"/>
          <p:cNvSpPr>
            <a:spLocks noChangeArrowheads="1"/>
          </p:cNvSpPr>
          <p:nvPr/>
        </p:nvSpPr>
        <p:spPr bwMode="auto">
          <a:xfrm>
            <a:off x="31953952" y="5562092"/>
            <a:ext cx="1016156" cy="211386"/>
          </a:xfrm>
          <a:prstGeom prst="roundRect">
            <a:avLst>
              <a:gd name="adj" fmla="val 50000"/>
            </a:avLst>
          </a:prstGeom>
          <a:solidFill>
            <a:schemeClr val="bg1"/>
          </a:solidFill>
          <a:ln w="9525">
            <a:solidFill>
              <a:schemeClr val="tx1"/>
            </a:solidFill>
            <a:round/>
          </a:ln>
        </p:spPr>
        <p:txBody>
          <a:bodyPr wrap="none" anchor="ctr"/>
          <a:lstStyle/>
          <a:p>
            <a:endParaRPr lang="zh-CN" altLang="en-US">
              <a:latin typeface="Calibri" panose="020F0502020204030204" pitchFamily="34" charset="0"/>
            </a:endParaRPr>
          </a:p>
        </p:txBody>
      </p:sp>
      <p:sp>
        <p:nvSpPr>
          <p:cNvPr id="13" name="矩形 12"/>
          <p:cNvSpPr/>
          <p:nvPr/>
        </p:nvSpPr>
        <p:spPr>
          <a:xfrm>
            <a:off x="285720" y="2488164"/>
            <a:ext cx="5643602" cy="369332"/>
          </a:xfrm>
          <a:prstGeom prst="rect">
            <a:avLst/>
          </a:prstGeom>
        </p:spPr>
        <p:txBody>
          <a:bodyPr wrap="square">
            <a:spAutoFit/>
          </a:bodyPr>
          <a:lstStyle/>
          <a:p>
            <a:pPr indent="457200">
              <a:spcAft>
                <a:spcPts val="600"/>
              </a:spcAft>
            </a:pPr>
            <a:r>
              <a:rPr lang="zh-CN" altLang="en-US" b="1" dirty="0" smtClean="0">
                <a:solidFill>
                  <a:schemeClr val="bg1"/>
                </a:solidFill>
                <a:latin typeface="仿宋_GB2312" pitchFamily="49" charset="-122"/>
                <a:ea typeface="仿宋_GB2312" pitchFamily="49" charset="-122"/>
                <a:cs typeface="华康俪金黑W8(P)"/>
                <a:sym typeface="+mn-ea"/>
              </a:rPr>
              <a:t>（</a:t>
            </a:r>
            <a:r>
              <a:rPr lang="en-US" altLang="zh-CN" b="1" dirty="0" smtClean="0">
                <a:solidFill>
                  <a:schemeClr val="bg1"/>
                </a:solidFill>
                <a:latin typeface="仿宋_GB2312" pitchFamily="49" charset="-122"/>
                <a:ea typeface="仿宋_GB2312" pitchFamily="49" charset="-122"/>
                <a:cs typeface="华康俪金黑W8(P)"/>
                <a:sym typeface="+mn-ea"/>
              </a:rPr>
              <a:t>1</a:t>
            </a:r>
            <a:r>
              <a:rPr lang="zh-CN" altLang="en-US" b="1" dirty="0" smtClean="0">
                <a:solidFill>
                  <a:schemeClr val="bg1"/>
                </a:solidFill>
                <a:latin typeface="仿宋_GB2312" pitchFamily="49" charset="-122"/>
                <a:ea typeface="仿宋_GB2312" pitchFamily="49" charset="-122"/>
                <a:cs typeface="华康俪金黑W8(P)"/>
                <a:sym typeface="+mn-ea"/>
              </a:rPr>
              <a:t>）六部门联合下发</a:t>
            </a:r>
            <a:r>
              <a:rPr lang="en-US" altLang="zh-CN" b="1" dirty="0" smtClean="0">
                <a:solidFill>
                  <a:schemeClr val="bg1"/>
                </a:solidFill>
                <a:latin typeface="仿宋_GB2312" pitchFamily="49" charset="-122"/>
                <a:ea typeface="仿宋_GB2312" pitchFamily="49" charset="-122"/>
                <a:cs typeface="华康俪金黑W8(P)"/>
                <a:sym typeface="+mn-ea"/>
              </a:rPr>
              <a:t>《</a:t>
            </a:r>
            <a:r>
              <a:rPr lang="zh-CN" altLang="en-US" b="1" dirty="0" smtClean="0">
                <a:solidFill>
                  <a:schemeClr val="bg1"/>
                </a:solidFill>
                <a:latin typeface="仿宋_GB2312" pitchFamily="49" charset="-122"/>
                <a:ea typeface="仿宋_GB2312" pitchFamily="49" charset="-122"/>
                <a:cs typeface="华康俪金黑W8(P)"/>
                <a:sym typeface="+mn-ea"/>
              </a:rPr>
              <a:t>家庭方案</a:t>
            </a:r>
            <a:r>
              <a:rPr lang="en-US" altLang="zh-CN" b="1" dirty="0" smtClean="0">
                <a:solidFill>
                  <a:schemeClr val="bg1"/>
                </a:solidFill>
                <a:latin typeface="仿宋_GB2312" pitchFamily="49" charset="-122"/>
                <a:ea typeface="仿宋_GB2312" pitchFamily="49" charset="-122"/>
                <a:cs typeface="华康俪金黑W8(P)"/>
                <a:sym typeface="+mn-ea"/>
              </a:rPr>
              <a:t>》</a:t>
            </a:r>
            <a:endParaRPr lang="zh-CN" altLang="en-US" b="1" dirty="0" smtClean="0">
              <a:solidFill>
                <a:schemeClr val="bg1"/>
              </a:solidFill>
              <a:latin typeface="仿宋_GB2312" pitchFamily="49" charset="-122"/>
              <a:ea typeface="仿宋_GB2312" pitchFamily="49" charset="-122"/>
              <a:cs typeface="华康俪金黑W8(P)"/>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par>
                          <p:cTn id="14" fill="hold">
                            <p:stCondLst>
                              <p:cond delay="1500"/>
                            </p:stCondLst>
                            <p:childTnLst>
                              <p:par>
                                <p:cTn id="15" presetID="55" presetClass="entr" presetSubtype="0"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1000" fill="hold"/>
                                        <p:tgtEl>
                                          <p:spTgt spid="38"/>
                                        </p:tgtEl>
                                        <p:attrNameLst>
                                          <p:attrName>ppt_w</p:attrName>
                                        </p:attrNameLst>
                                      </p:cBhvr>
                                      <p:tavLst>
                                        <p:tav tm="0">
                                          <p:val>
                                            <p:strVal val="#ppt_w*0.70"/>
                                          </p:val>
                                        </p:tav>
                                        <p:tav tm="100000">
                                          <p:val>
                                            <p:strVal val="#ppt_w"/>
                                          </p:val>
                                        </p:tav>
                                      </p:tavLst>
                                    </p:anim>
                                    <p:anim calcmode="lin" valueType="num">
                                      <p:cBhvr>
                                        <p:cTn id="18" dur="1000" fill="hold"/>
                                        <p:tgtEl>
                                          <p:spTgt spid="38"/>
                                        </p:tgtEl>
                                        <p:attrNameLst>
                                          <p:attrName>ppt_h</p:attrName>
                                        </p:attrNameLst>
                                      </p:cBhvr>
                                      <p:tavLst>
                                        <p:tav tm="0">
                                          <p:val>
                                            <p:strVal val="#ppt_h"/>
                                          </p:val>
                                        </p:tav>
                                        <p:tav tm="100000">
                                          <p:val>
                                            <p:strVal val="#ppt_h"/>
                                          </p:val>
                                        </p:tav>
                                      </p:tavLst>
                                    </p:anim>
                                    <p:animEffect transition="in" filter="fade">
                                      <p:cBhvr>
                                        <p:cTn id="19" dur="1000"/>
                                        <p:tgtEl>
                                          <p:spTgt spid="38"/>
                                        </p:tgtEl>
                                      </p:cBhvr>
                                    </p:animEffect>
                                  </p:childTnLst>
                                </p:cTn>
                              </p:par>
                              <p:par>
                                <p:cTn id="20" presetID="55" presetClass="entr" presetSubtype="0" fill="hold" grpId="1"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0.70"/>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childTnLst>
                          </p:cTn>
                        </p:par>
                        <p:par>
                          <p:cTn id="25" fill="hold">
                            <p:stCondLst>
                              <p:cond delay="2500"/>
                            </p:stCondLst>
                            <p:childTnLst>
                              <p:par>
                                <p:cTn id="26" presetID="21" presetClass="entr" presetSubtype="1"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1000"/>
                                        <p:tgtEl>
                                          <p:spTgt spid="35"/>
                                        </p:tgtEl>
                                      </p:cBhvr>
                                    </p:animEffect>
                                  </p:childTnLst>
                                </p:cTn>
                              </p:par>
                            </p:childTnLst>
                          </p:cTn>
                        </p:par>
                        <p:par>
                          <p:cTn id="29" fill="hold">
                            <p:stCondLst>
                              <p:cond delay="3500"/>
                            </p:stCondLst>
                            <p:childTnLst>
                              <p:par>
                                <p:cTn id="30" presetID="22" presetClass="entr" presetSubtype="8"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6" grpId="1"/>
      <p:bldP spid="38"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pic>
        <p:nvPicPr>
          <p:cNvPr id="4" name="图片 3" descr="微信截图_20170519113525.png"/>
          <p:cNvPicPr>
            <a:picLocks noChangeAspect="1"/>
          </p:cNvPicPr>
          <p:nvPr/>
        </p:nvPicPr>
        <p:blipFill>
          <a:blip r:embed="rId2"/>
          <a:stretch>
            <a:fillRect/>
          </a:stretch>
        </p:blipFill>
        <p:spPr>
          <a:xfrm>
            <a:off x="1571603" y="3643314"/>
            <a:ext cx="2520267" cy="2928958"/>
          </a:xfrm>
          <a:prstGeom prst="rect">
            <a:avLst/>
          </a:prstGeom>
        </p:spPr>
      </p:pic>
      <p:pic>
        <p:nvPicPr>
          <p:cNvPr id="5" name="图片 4" descr="微信截图_20170519113525.png"/>
          <p:cNvPicPr>
            <a:picLocks noChangeAspect="1"/>
          </p:cNvPicPr>
          <p:nvPr/>
        </p:nvPicPr>
        <p:blipFill>
          <a:blip r:embed="rId3"/>
          <a:stretch>
            <a:fillRect/>
          </a:stretch>
        </p:blipFill>
        <p:spPr>
          <a:xfrm>
            <a:off x="4857753" y="3714752"/>
            <a:ext cx="2428891" cy="2857520"/>
          </a:xfrm>
          <a:prstGeom prst="rect">
            <a:avLst/>
          </a:prstGeom>
        </p:spPr>
      </p:pic>
      <p:cxnSp>
        <p:nvCxnSpPr>
          <p:cNvPr id="6" name="直接连接符 5"/>
          <p:cNvCxnSpPr/>
          <p:nvPr/>
        </p:nvCxnSpPr>
        <p:spPr>
          <a:xfrm>
            <a:off x="285720"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5786" y="1285860"/>
            <a:ext cx="3262432"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如何“三师共管”家庭签约</a:t>
            </a:r>
            <a:endParaRPr lang="zh-CN" altLang="en-US" sz="2000" b="1" dirty="0">
              <a:solidFill>
                <a:srgbClr val="FFFF00"/>
              </a:solidFill>
              <a:effectLst>
                <a:outerShdw blurRad="38100" dist="38100" dir="2700000" algn="tl">
                  <a:srgbClr val="000000">
                    <a:alpha val="43137"/>
                  </a:srgbClr>
                </a:outerShdw>
              </a:effectLst>
            </a:endParaRPr>
          </a:p>
        </p:txBody>
      </p:sp>
      <p:sp>
        <p:nvSpPr>
          <p:cNvPr id="9" name="矩形 8"/>
          <p:cNvSpPr/>
          <p:nvPr/>
        </p:nvSpPr>
        <p:spPr>
          <a:xfrm>
            <a:off x="285720" y="2491411"/>
            <a:ext cx="5643602" cy="723275"/>
          </a:xfrm>
          <a:prstGeom prst="rect">
            <a:avLst/>
          </a:prstGeom>
        </p:spPr>
        <p:txBody>
          <a:bodyPr wrap="square">
            <a:spAutoFit/>
          </a:bodyPr>
          <a:lstStyle/>
          <a:p>
            <a:pPr indent="457200">
              <a:spcAft>
                <a:spcPts val="600"/>
              </a:spcAft>
            </a:pPr>
            <a:r>
              <a:rPr lang="zh-CN" altLang="en-US" b="1" dirty="0" smtClean="0">
                <a:solidFill>
                  <a:schemeClr val="bg1"/>
                </a:solidFill>
                <a:latin typeface="仿宋_GB2312" pitchFamily="49" charset="-122"/>
                <a:ea typeface="仿宋_GB2312" pitchFamily="49" charset="-122"/>
                <a:cs typeface="华康俪金黑W8(P)"/>
                <a:sym typeface="+mn-ea"/>
              </a:rPr>
              <a:t>（</a:t>
            </a:r>
            <a:r>
              <a:rPr lang="en-US" altLang="zh-CN" b="1" dirty="0" smtClean="0">
                <a:solidFill>
                  <a:schemeClr val="bg1"/>
                </a:solidFill>
                <a:latin typeface="仿宋_GB2312" pitchFamily="49" charset="-122"/>
                <a:ea typeface="仿宋_GB2312" pitchFamily="49" charset="-122"/>
                <a:cs typeface="华康俪金黑W8(P)"/>
                <a:sym typeface="+mn-ea"/>
              </a:rPr>
              <a:t>2</a:t>
            </a:r>
            <a:r>
              <a:rPr lang="zh-CN" altLang="en-US" b="1" dirty="0" smtClean="0">
                <a:solidFill>
                  <a:schemeClr val="bg1"/>
                </a:solidFill>
                <a:latin typeface="仿宋_GB2312" pitchFamily="49" charset="-122"/>
                <a:ea typeface="仿宋_GB2312" pitchFamily="49" charset="-122"/>
                <a:cs typeface="华康俪金黑W8(P)"/>
                <a:sym typeface="+mn-ea"/>
              </a:rPr>
              <a:t>）建立财政基层考核激励机制</a:t>
            </a:r>
          </a:p>
          <a:p>
            <a:pPr indent="457200">
              <a:spcAft>
                <a:spcPts val="600"/>
              </a:spcAft>
            </a:pPr>
            <a:endPar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endParaRPr>
          </a:p>
        </p:txBody>
      </p:sp>
      <p:sp>
        <p:nvSpPr>
          <p:cNvPr id="11" name="文本框 1"/>
          <p:cNvSpPr txBox="1"/>
          <p:nvPr/>
        </p:nvSpPr>
        <p:spPr>
          <a:xfrm>
            <a:off x="549236" y="2799705"/>
            <a:ext cx="7715304" cy="791627"/>
          </a:xfrm>
          <a:prstGeom prst="rect">
            <a:avLst/>
          </a:prstGeom>
          <a:noFill/>
        </p:spPr>
        <p:txBody>
          <a:bodyPr wrap="square" rtlCol="0" anchor="t">
            <a:spAutoFit/>
          </a:bodyPr>
          <a:lstStyle/>
          <a:p>
            <a:pPr marL="342900" indent="-342900" algn="just">
              <a:lnSpc>
                <a:spcPct val="150000"/>
              </a:lnSpc>
            </a:pPr>
            <a:r>
              <a:rPr lang="zh-CN" altLang="en-US" sz="1600" dirty="0" smtClean="0"/>
              <a:t>                 </a:t>
            </a:r>
            <a:r>
              <a:rPr lang="zh-CN" altLang="en-US" sz="1600" dirty="0" smtClean="0">
                <a:solidFill>
                  <a:schemeClr val="bg1"/>
                </a:solidFill>
                <a:latin typeface="仿宋_GB2312" pitchFamily="49" charset="-122"/>
                <a:ea typeface="仿宋_GB2312" pitchFamily="49" charset="-122"/>
              </a:rPr>
              <a:t>厦门市财政局联合市卫计委出台</a:t>
            </a:r>
            <a:r>
              <a:rPr lang="en-US" altLang="zh-CN" sz="1600" dirty="0" smtClean="0">
                <a:solidFill>
                  <a:schemeClr val="bg1"/>
                </a:solidFill>
                <a:latin typeface="仿宋_GB2312" pitchFamily="49" charset="-122"/>
                <a:ea typeface="仿宋_GB2312" pitchFamily="49" charset="-122"/>
              </a:rPr>
              <a:t>《</a:t>
            </a:r>
            <a:r>
              <a:rPr lang="zh-CN" altLang="en-US" sz="1600" dirty="0" smtClean="0">
                <a:solidFill>
                  <a:schemeClr val="bg1"/>
                </a:solidFill>
                <a:latin typeface="仿宋_GB2312" pitchFamily="49" charset="-122"/>
                <a:ea typeface="仿宋_GB2312" pitchFamily="49" charset="-122"/>
              </a:rPr>
              <a:t>关于进一步完善基层医疗卫生机构考核激励机制的通知</a:t>
            </a:r>
            <a:r>
              <a:rPr lang="en-US" altLang="zh-CN" sz="1600" dirty="0" smtClean="0">
                <a:solidFill>
                  <a:schemeClr val="bg1"/>
                </a:solidFill>
                <a:latin typeface="仿宋_GB2312" pitchFamily="49" charset="-122"/>
                <a:ea typeface="仿宋_GB2312" pitchFamily="49" charset="-122"/>
              </a:rPr>
              <a:t>》</a:t>
            </a:r>
            <a:r>
              <a:rPr lang="zh-CN" altLang="en-US" sz="1600" dirty="0" smtClean="0">
                <a:solidFill>
                  <a:schemeClr val="bg1"/>
                </a:solidFill>
                <a:latin typeface="仿宋_GB2312" pitchFamily="49" charset="-122"/>
                <a:ea typeface="仿宋_GB2312" pitchFamily="49" charset="-122"/>
              </a:rPr>
              <a:t>和</a:t>
            </a:r>
            <a:r>
              <a:rPr lang="en-US" altLang="zh-CN" sz="1600" dirty="0" smtClean="0">
                <a:solidFill>
                  <a:schemeClr val="bg1"/>
                </a:solidFill>
                <a:latin typeface="仿宋_GB2312" pitchFamily="49" charset="-122"/>
                <a:ea typeface="仿宋_GB2312" pitchFamily="49" charset="-122"/>
              </a:rPr>
              <a:t>《</a:t>
            </a:r>
            <a:r>
              <a:rPr lang="zh-CN" altLang="en-US" sz="1600" dirty="0" smtClean="0">
                <a:solidFill>
                  <a:schemeClr val="bg1"/>
                </a:solidFill>
                <a:latin typeface="仿宋_GB2312" pitchFamily="49" charset="-122"/>
                <a:ea typeface="仿宋_GB2312" pitchFamily="49" charset="-122"/>
              </a:rPr>
              <a:t>关于印发厦门市基层医疗卫生机构综合激励考核办法的通知</a:t>
            </a:r>
            <a:r>
              <a:rPr lang="en-US" altLang="zh-CN" sz="1600" dirty="0" smtClean="0">
                <a:solidFill>
                  <a:schemeClr val="bg1"/>
                </a:solidFill>
                <a:latin typeface="仿宋_GB2312" pitchFamily="49" charset="-122"/>
                <a:ea typeface="仿宋_GB2312" pitchFamily="49" charset="-122"/>
              </a:rPr>
              <a:t>》</a:t>
            </a:r>
            <a:endParaRPr lang="en-US" altLang="zh-CN" sz="1600" dirty="0">
              <a:solidFill>
                <a:schemeClr val="bg1"/>
              </a:solidFill>
              <a:latin typeface="仿宋_GB2312" pitchFamily="49" charset="-122"/>
              <a:ea typeface="仿宋_GB2312" pitchFamily="49" charset="-122"/>
            </a:endParaRPr>
          </a:p>
        </p:txBody>
      </p:sp>
      <p:sp>
        <p:nvSpPr>
          <p:cNvPr id="14" name="矩形 13"/>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一、配套政策“推得动”，协同推进“保落实”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1000"/>
                                        <p:tgtEl>
                                          <p:spTgt spid="4"/>
                                        </p:tgtEl>
                                      </p:cBhvr>
                                    </p:animEffect>
                                  </p:childTnLst>
                                </p:cTn>
                              </p:par>
                            </p:childTnLst>
                          </p:cTn>
                        </p:par>
                        <p:par>
                          <p:cTn id="16" fill="hold">
                            <p:stCondLst>
                              <p:cond delay="2000"/>
                            </p:stCondLst>
                            <p:childTnLst>
                              <p:par>
                                <p:cTn id="17" presetID="21"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1000"/>
                                        <p:tgtEl>
                                          <p:spTgt spid="5"/>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cxnSp>
        <p:nvCxnSpPr>
          <p:cNvPr id="6" name="直接连接符 5"/>
          <p:cNvCxnSpPr/>
          <p:nvPr/>
        </p:nvCxnSpPr>
        <p:spPr>
          <a:xfrm>
            <a:off x="285720"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5786" y="1285860"/>
            <a:ext cx="3262432"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如何“三师共管”家庭签约</a:t>
            </a:r>
            <a:endParaRPr lang="zh-CN" altLang="en-US" sz="2000" b="1" dirty="0">
              <a:solidFill>
                <a:srgbClr val="FFFF00"/>
              </a:solidFill>
              <a:effectLst>
                <a:outerShdw blurRad="38100" dist="38100" dir="2700000" algn="tl">
                  <a:srgbClr val="000000">
                    <a:alpha val="43137"/>
                  </a:srgbClr>
                </a:outerShdw>
              </a:effectLst>
            </a:endParaRPr>
          </a:p>
        </p:txBody>
      </p:sp>
      <p:sp>
        <p:nvSpPr>
          <p:cNvPr id="9" name="矩形 8"/>
          <p:cNvSpPr/>
          <p:nvPr/>
        </p:nvSpPr>
        <p:spPr>
          <a:xfrm>
            <a:off x="285720" y="2488164"/>
            <a:ext cx="5643602" cy="369332"/>
          </a:xfrm>
          <a:prstGeom prst="rect">
            <a:avLst/>
          </a:prstGeom>
        </p:spPr>
        <p:txBody>
          <a:bodyPr wrap="square">
            <a:spAutoFit/>
          </a:bodyPr>
          <a:lstStyle/>
          <a:p>
            <a:pPr indent="457200">
              <a:spcAft>
                <a:spcPts val="600"/>
              </a:spcAft>
            </a:pPr>
            <a:r>
              <a:rPr lang="zh-CN" altLang="en-US" b="1" dirty="0" smtClean="0">
                <a:solidFill>
                  <a:schemeClr val="bg1"/>
                </a:solidFill>
                <a:latin typeface="仿宋_GB2312" pitchFamily="49" charset="-122"/>
                <a:ea typeface="仿宋_GB2312" pitchFamily="49" charset="-122"/>
                <a:cs typeface="华康俪金黑W8(P)"/>
                <a:sym typeface="+mn-ea"/>
              </a:rPr>
              <a:t>（</a:t>
            </a:r>
            <a:r>
              <a:rPr lang="en-US" altLang="zh-CN" b="1" dirty="0" smtClean="0">
                <a:solidFill>
                  <a:schemeClr val="bg1"/>
                </a:solidFill>
                <a:latin typeface="仿宋_GB2312" pitchFamily="49" charset="-122"/>
                <a:ea typeface="仿宋_GB2312" pitchFamily="49" charset="-122"/>
                <a:cs typeface="华康俪金黑W8(P)"/>
                <a:sym typeface="+mn-ea"/>
              </a:rPr>
              <a:t>3</a:t>
            </a:r>
            <a:r>
              <a:rPr lang="zh-CN" altLang="en-US" b="1" dirty="0" smtClean="0">
                <a:solidFill>
                  <a:schemeClr val="bg1"/>
                </a:solidFill>
                <a:latin typeface="仿宋_GB2312" pitchFamily="49" charset="-122"/>
                <a:ea typeface="仿宋_GB2312" pitchFamily="49" charset="-122"/>
                <a:cs typeface="华康俪金黑W8(P)"/>
                <a:sym typeface="+mn-ea"/>
              </a:rPr>
              <a:t>）差别化价格和医保报销政策</a:t>
            </a:r>
          </a:p>
        </p:txBody>
      </p:sp>
      <p:sp>
        <p:nvSpPr>
          <p:cNvPr id="13" name="AutoShape 4"/>
          <p:cNvSpPr/>
          <p:nvPr/>
        </p:nvSpPr>
        <p:spPr>
          <a:xfrm>
            <a:off x="1684953" y="3010246"/>
            <a:ext cx="100965" cy="3276274"/>
          </a:xfrm>
          <a:prstGeom prst="leftBrace">
            <a:avLst>
              <a:gd name="adj1" fmla="val 142948"/>
              <a:gd name="adj2" fmla="val 50000"/>
            </a:avLst>
          </a:prstGeom>
          <a:noFill/>
          <a:ln w="38100" cap="flat" cmpd="sng">
            <a:solidFill>
              <a:schemeClr val="bg1"/>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4" name="Text Box 8"/>
          <p:cNvSpPr txBox="1"/>
          <p:nvPr/>
        </p:nvSpPr>
        <p:spPr>
          <a:xfrm>
            <a:off x="1928794" y="2941317"/>
            <a:ext cx="4929222" cy="40395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stStyle>
          <a:p>
            <a:pPr marL="0" lvl="0" indent="0" eaLnBrk="1" hangingPunct="1">
              <a:lnSpc>
                <a:spcPct val="150000"/>
              </a:lnSpc>
              <a:spcBef>
                <a:spcPct val="0"/>
              </a:spcBef>
              <a:buFont typeface="Wingdings" panose="05000000000000000000" pitchFamily="2" charset="2"/>
              <a:buChar char="l"/>
            </a:pPr>
            <a:r>
              <a:rPr lang="zh-CN" altLang="en-US" sz="1600" b="1" dirty="0" smtClean="0">
                <a:solidFill>
                  <a:schemeClr val="bg1"/>
                </a:solidFill>
                <a:latin typeface="楷体_GB2312" pitchFamily="49" charset="-122"/>
                <a:ea typeface="楷体_GB2312" pitchFamily="49" charset="-122"/>
              </a:rPr>
              <a:t> 社区</a:t>
            </a:r>
            <a:r>
              <a:rPr lang="zh-CN" altLang="en-US" sz="1600" b="1" dirty="0">
                <a:solidFill>
                  <a:schemeClr val="bg1"/>
                </a:solidFill>
                <a:latin typeface="楷体_GB2312" pitchFamily="49" charset="-122"/>
                <a:ea typeface="楷体_GB2312" pitchFamily="49" charset="-122"/>
              </a:rPr>
              <a:t>就诊每人每年</a:t>
            </a:r>
            <a:r>
              <a:rPr lang="en-US" altLang="zh-CN" sz="1600" b="1" dirty="0">
                <a:solidFill>
                  <a:schemeClr val="bg1"/>
                </a:solidFill>
                <a:latin typeface="楷体_GB2312" pitchFamily="49" charset="-122"/>
                <a:ea typeface="楷体_GB2312" pitchFamily="49" charset="-122"/>
              </a:rPr>
              <a:t>500</a:t>
            </a:r>
            <a:r>
              <a:rPr lang="zh-CN" altLang="en-US" sz="1600" b="1" dirty="0">
                <a:solidFill>
                  <a:schemeClr val="bg1"/>
                </a:solidFill>
                <a:latin typeface="楷体_GB2312" pitchFamily="49" charset="-122"/>
                <a:ea typeface="楷体_GB2312" pitchFamily="49" charset="-122"/>
              </a:rPr>
              <a:t>元医保统筹金支付</a:t>
            </a:r>
          </a:p>
        </p:txBody>
      </p:sp>
      <p:sp>
        <p:nvSpPr>
          <p:cNvPr id="15" name="Text Box 8"/>
          <p:cNvSpPr txBox="1"/>
          <p:nvPr/>
        </p:nvSpPr>
        <p:spPr>
          <a:xfrm>
            <a:off x="1131570" y="3635375"/>
            <a:ext cx="6297950" cy="33855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stStyle>
          <a:p>
            <a:pPr marL="800100" lvl="2" indent="0" eaLnBrk="1" hangingPunct="1">
              <a:spcBef>
                <a:spcPct val="0"/>
              </a:spcBef>
              <a:buFont typeface="Wingdings" panose="05000000000000000000" pitchFamily="2" charset="2"/>
              <a:buChar char="l"/>
            </a:pPr>
            <a:r>
              <a:rPr lang="zh-CN" altLang="en-US" sz="1600" b="1" dirty="0" smtClean="0">
                <a:solidFill>
                  <a:schemeClr val="bg1"/>
                </a:solidFill>
                <a:latin typeface="楷体_GB2312" pitchFamily="49" charset="-122"/>
                <a:ea typeface="楷体_GB2312" pitchFamily="49" charset="-122"/>
              </a:rPr>
              <a:t> 家签居民免</a:t>
            </a:r>
            <a:r>
              <a:rPr lang="en-US" altLang="zh-CN" sz="1600" b="1" dirty="0" smtClean="0">
                <a:solidFill>
                  <a:schemeClr val="bg1"/>
                </a:solidFill>
                <a:latin typeface="楷体_GB2312" pitchFamily="49" charset="-122"/>
                <a:ea typeface="楷体_GB2312" pitchFamily="49" charset="-122"/>
              </a:rPr>
              <a:t>500</a:t>
            </a:r>
            <a:r>
              <a:rPr lang="zh-CN" altLang="en-US" sz="1600" b="1" dirty="0" smtClean="0">
                <a:solidFill>
                  <a:schemeClr val="bg1"/>
                </a:solidFill>
                <a:latin typeface="楷体_GB2312" pitchFamily="49" charset="-122"/>
                <a:ea typeface="楷体_GB2312" pitchFamily="49" charset="-122"/>
              </a:rPr>
              <a:t>元门诊</a:t>
            </a:r>
            <a:r>
              <a:rPr lang="zh-CN" altLang="en-US" sz="1600" b="1" dirty="0" smtClean="0">
                <a:solidFill>
                  <a:schemeClr val="bg1"/>
                </a:solidFill>
                <a:latin typeface="楷体_GB2312" pitchFamily="49" charset="-122"/>
                <a:ea typeface="楷体_GB2312" pitchFamily="49" charset="-122"/>
              </a:rPr>
              <a:t>起</a:t>
            </a:r>
            <a:r>
              <a:rPr lang="zh-CN" altLang="en-US" sz="1600" b="1" dirty="0" smtClean="0">
                <a:solidFill>
                  <a:schemeClr val="bg1"/>
                </a:solidFill>
                <a:latin typeface="楷体_GB2312" pitchFamily="49" charset="-122"/>
                <a:ea typeface="楷体_GB2312" pitchFamily="49" charset="-122"/>
              </a:rPr>
              <a:t>付</a:t>
            </a:r>
            <a:r>
              <a:rPr lang="zh-CN" altLang="en-US" sz="1600" b="1" dirty="0" smtClean="0">
                <a:solidFill>
                  <a:schemeClr val="bg1"/>
                </a:solidFill>
                <a:latin typeface="楷体_GB2312" pitchFamily="49" charset="-122"/>
                <a:ea typeface="楷体_GB2312" pitchFamily="49" charset="-122"/>
              </a:rPr>
              <a:t>线</a:t>
            </a:r>
            <a:r>
              <a:rPr lang="zh-CN" altLang="en-US" sz="1600" b="1" dirty="0" smtClean="0">
                <a:solidFill>
                  <a:schemeClr val="bg1"/>
                </a:solidFill>
                <a:latin typeface="楷体_GB2312" pitchFamily="49" charset="-122"/>
                <a:ea typeface="楷体_GB2312" pitchFamily="49" charset="-122"/>
              </a:rPr>
              <a:t>、二</a:t>
            </a:r>
            <a:r>
              <a:rPr lang="zh-CN" altLang="en-US" sz="1600" b="1" dirty="0" smtClean="0">
                <a:solidFill>
                  <a:schemeClr val="bg1"/>
                </a:solidFill>
                <a:latin typeface="楷体_GB2312" pitchFamily="49" charset="-122"/>
                <a:ea typeface="楷体_GB2312" pitchFamily="49" charset="-122"/>
              </a:rPr>
              <a:t>次以上住院起付线</a:t>
            </a:r>
            <a:endParaRPr lang="en-US" altLang="zh-CN" sz="1600" b="1" dirty="0">
              <a:solidFill>
                <a:schemeClr val="bg1"/>
              </a:solidFill>
              <a:latin typeface="楷体_GB2312" pitchFamily="49" charset="-122"/>
              <a:ea typeface="楷体_GB2312" pitchFamily="49" charset="-122"/>
            </a:endParaRPr>
          </a:p>
        </p:txBody>
      </p:sp>
      <p:grpSp>
        <p:nvGrpSpPr>
          <p:cNvPr id="16" name="组合 15"/>
          <p:cNvGrpSpPr/>
          <p:nvPr/>
        </p:nvGrpSpPr>
        <p:grpSpPr>
          <a:xfrm>
            <a:off x="5438140" y="4243070"/>
            <a:ext cx="2638425" cy="1768877"/>
            <a:chOff x="8132" y="4799"/>
            <a:chExt cx="5134" cy="3302"/>
          </a:xfrm>
        </p:grpSpPr>
        <p:sp>
          <p:nvSpPr>
            <p:cNvPr id="17" name="圆角矩形 16"/>
            <p:cNvSpPr/>
            <p:nvPr/>
          </p:nvSpPr>
          <p:spPr bwMode="auto">
            <a:xfrm>
              <a:off x="8193" y="4799"/>
              <a:ext cx="5073" cy="3302"/>
            </a:xfrm>
            <a:prstGeom prst="roundRect">
              <a:avLst>
                <a:gd name="adj" fmla="val 4265"/>
              </a:avLst>
            </a:prstGeom>
            <a:solidFill>
              <a:schemeClr val="bg1"/>
            </a:solid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8" name="组合 95"/>
            <p:cNvGrpSpPr/>
            <p:nvPr/>
          </p:nvGrpSpPr>
          <p:grpSpPr bwMode="auto">
            <a:xfrm>
              <a:off x="8132" y="5184"/>
              <a:ext cx="4503" cy="2916"/>
              <a:chOff x="197234" y="2297969"/>
              <a:chExt cx="4041176" cy="3239310"/>
            </a:xfrm>
          </p:grpSpPr>
          <p:sp>
            <p:nvSpPr>
              <p:cNvPr id="19" name="矩形 18"/>
              <p:cNvSpPr/>
              <p:nvPr/>
            </p:nvSpPr>
            <p:spPr bwMode="auto">
              <a:xfrm>
                <a:off x="919727" y="2353522"/>
                <a:ext cx="3287307" cy="2700986"/>
              </a:xfrm>
              <a:prstGeom prst="rect">
                <a:avLst/>
              </a:prstGeom>
              <a:solidFill>
                <a:schemeClr val="bg1">
                  <a:lumMod val="65000"/>
                  <a:alpha val="20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0" name="直接连接符 19"/>
              <p:cNvCxnSpPr/>
              <p:nvPr/>
            </p:nvCxnSpPr>
            <p:spPr>
              <a:xfrm>
                <a:off x="2107225" y="2408575"/>
                <a:ext cx="0" cy="26894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919954" y="2408575"/>
                <a:ext cx="79363" cy="0"/>
              </a:xfrm>
              <a:custGeom>
                <a:avLst/>
                <a:gdLst>
                  <a:gd name="connsiteX0" fmla="*/ 0 w 6828312"/>
                  <a:gd name="connsiteY0" fmla="*/ 403761 h 403761"/>
                  <a:gd name="connsiteX1" fmla="*/ 463138 w 6828312"/>
                  <a:gd name="connsiteY1" fmla="*/ 0 h 403761"/>
                  <a:gd name="connsiteX2" fmla="*/ 6828312 w 6828312"/>
                  <a:gd name="connsiteY2" fmla="*/ 0 h 403761"/>
                  <a:gd name="connsiteX0-1" fmla="*/ 0 w 6365174"/>
                  <a:gd name="connsiteY0-2" fmla="*/ 0 h 0"/>
                  <a:gd name="connsiteX1-3" fmla="*/ 6365174 w 6365174"/>
                  <a:gd name="connsiteY1-4" fmla="*/ 0 h 0"/>
                </a:gdLst>
                <a:ahLst/>
                <a:cxnLst>
                  <a:cxn ang="0">
                    <a:pos x="connsiteX0-1" y="connsiteY0-2"/>
                  </a:cxn>
                  <a:cxn ang="0">
                    <a:pos x="connsiteX1-3" y="connsiteY1-4"/>
                  </a:cxn>
                </a:cxnLst>
                <a:rect l="l" t="t" r="r" b="b"/>
                <a:pathLst>
                  <a:path w="6365174">
                    <a:moveTo>
                      <a:pt x="0" y="0"/>
                    </a:moveTo>
                    <a:lnTo>
                      <a:pt x="6365174" y="0"/>
                    </a:lnTo>
                  </a:path>
                </a:pathLst>
              </a:cu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2" name="任意多边形 21"/>
              <p:cNvSpPr/>
              <p:nvPr/>
            </p:nvSpPr>
            <p:spPr>
              <a:xfrm>
                <a:off x="919954" y="3662816"/>
                <a:ext cx="79363" cy="0"/>
              </a:xfrm>
              <a:custGeom>
                <a:avLst/>
                <a:gdLst>
                  <a:gd name="connsiteX0" fmla="*/ 0 w 6828312"/>
                  <a:gd name="connsiteY0" fmla="*/ 403761 h 403761"/>
                  <a:gd name="connsiteX1" fmla="*/ 463138 w 6828312"/>
                  <a:gd name="connsiteY1" fmla="*/ 0 h 403761"/>
                  <a:gd name="connsiteX2" fmla="*/ 6828312 w 6828312"/>
                  <a:gd name="connsiteY2" fmla="*/ 0 h 403761"/>
                  <a:gd name="connsiteX0-1" fmla="*/ 0 w 6365174"/>
                  <a:gd name="connsiteY0-2" fmla="*/ 0 h 0"/>
                  <a:gd name="connsiteX1-3" fmla="*/ 6365174 w 6365174"/>
                  <a:gd name="connsiteY1-4" fmla="*/ 0 h 0"/>
                </a:gdLst>
                <a:ahLst/>
                <a:cxnLst>
                  <a:cxn ang="0">
                    <a:pos x="connsiteX0-1" y="connsiteY0-2"/>
                  </a:cxn>
                  <a:cxn ang="0">
                    <a:pos x="connsiteX1-3" y="connsiteY1-4"/>
                  </a:cxn>
                </a:cxnLst>
                <a:rect l="l" t="t" r="r" b="b"/>
                <a:pathLst>
                  <a:path w="6365174">
                    <a:moveTo>
                      <a:pt x="0" y="0"/>
                    </a:moveTo>
                    <a:lnTo>
                      <a:pt x="6365174" y="0"/>
                    </a:lnTo>
                  </a:path>
                </a:pathLst>
              </a:cu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cxnSp>
            <p:nvCxnSpPr>
              <p:cNvPr id="23" name="直接连接符 22"/>
              <p:cNvCxnSpPr/>
              <p:nvPr/>
            </p:nvCxnSpPr>
            <p:spPr>
              <a:xfrm flipV="1">
                <a:off x="887150" y="5093395"/>
                <a:ext cx="3351260" cy="444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1" idx="0"/>
              </p:cNvCxnSpPr>
              <p:nvPr/>
            </p:nvCxnSpPr>
            <p:spPr>
              <a:xfrm>
                <a:off x="919954" y="2408575"/>
                <a:ext cx="0" cy="268947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919954" y="3035696"/>
                <a:ext cx="36508" cy="0"/>
              </a:xfrm>
              <a:custGeom>
                <a:avLst/>
                <a:gdLst>
                  <a:gd name="connsiteX0" fmla="*/ 0 w 6828312"/>
                  <a:gd name="connsiteY0" fmla="*/ 403761 h 403761"/>
                  <a:gd name="connsiteX1" fmla="*/ 463138 w 6828312"/>
                  <a:gd name="connsiteY1" fmla="*/ 0 h 403761"/>
                  <a:gd name="connsiteX2" fmla="*/ 6828312 w 6828312"/>
                  <a:gd name="connsiteY2" fmla="*/ 0 h 403761"/>
                  <a:gd name="connsiteX0-1" fmla="*/ 0 w 6365174"/>
                  <a:gd name="connsiteY0-2" fmla="*/ 0 h 0"/>
                  <a:gd name="connsiteX1-3" fmla="*/ 6365174 w 6365174"/>
                  <a:gd name="connsiteY1-4" fmla="*/ 0 h 0"/>
                </a:gdLst>
                <a:ahLst/>
                <a:cxnLst>
                  <a:cxn ang="0">
                    <a:pos x="connsiteX0-1" y="connsiteY0-2"/>
                  </a:cxn>
                  <a:cxn ang="0">
                    <a:pos x="connsiteX1-3" y="connsiteY1-4"/>
                  </a:cxn>
                </a:cxnLst>
                <a:rect l="l" t="t" r="r" b="b"/>
                <a:pathLst>
                  <a:path w="6365174">
                    <a:moveTo>
                      <a:pt x="0" y="0"/>
                    </a:moveTo>
                    <a:lnTo>
                      <a:pt x="6365174" y="0"/>
                    </a:lnTo>
                  </a:path>
                </a:pathLst>
              </a:cu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6" name="任意多边形 25"/>
              <p:cNvSpPr/>
              <p:nvPr/>
            </p:nvSpPr>
            <p:spPr>
              <a:xfrm>
                <a:off x="919954" y="4289938"/>
                <a:ext cx="36508" cy="0"/>
              </a:xfrm>
              <a:custGeom>
                <a:avLst/>
                <a:gdLst>
                  <a:gd name="connsiteX0" fmla="*/ 0 w 6828312"/>
                  <a:gd name="connsiteY0" fmla="*/ 403761 h 403761"/>
                  <a:gd name="connsiteX1" fmla="*/ 463138 w 6828312"/>
                  <a:gd name="connsiteY1" fmla="*/ 0 h 403761"/>
                  <a:gd name="connsiteX2" fmla="*/ 6828312 w 6828312"/>
                  <a:gd name="connsiteY2" fmla="*/ 0 h 403761"/>
                  <a:gd name="connsiteX0-1" fmla="*/ 0 w 6365174"/>
                  <a:gd name="connsiteY0-2" fmla="*/ 0 h 0"/>
                  <a:gd name="connsiteX1-3" fmla="*/ 6365174 w 6365174"/>
                  <a:gd name="connsiteY1-4" fmla="*/ 0 h 0"/>
                </a:gdLst>
                <a:ahLst/>
                <a:cxnLst>
                  <a:cxn ang="0">
                    <a:pos x="connsiteX0-1" y="connsiteY0-2"/>
                  </a:cxn>
                  <a:cxn ang="0">
                    <a:pos x="connsiteX1-3" y="connsiteY1-4"/>
                  </a:cxn>
                </a:cxnLst>
                <a:rect l="l" t="t" r="r" b="b"/>
                <a:pathLst>
                  <a:path w="6365174">
                    <a:moveTo>
                      <a:pt x="0" y="0"/>
                    </a:moveTo>
                    <a:lnTo>
                      <a:pt x="6365174" y="0"/>
                    </a:lnTo>
                  </a:path>
                </a:pathLst>
              </a:cu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7" name="TextBox 30"/>
              <p:cNvSpPr txBox="1">
                <a:spLocks noChangeArrowheads="1"/>
              </p:cNvSpPr>
              <p:nvPr/>
            </p:nvSpPr>
            <p:spPr bwMode="auto">
              <a:xfrm>
                <a:off x="631662" y="4965695"/>
                <a:ext cx="324000" cy="571584"/>
              </a:xfrm>
              <a:prstGeom prst="rect">
                <a:avLst/>
              </a:prstGeom>
              <a:noFill/>
              <a:ln w="9525">
                <a:noFill/>
                <a:miter lim="800000"/>
              </a:ln>
            </p:spPr>
            <p:txBody>
              <a:bodyPr>
                <a:spAutoFit/>
              </a:bodyPr>
              <a:lstStyle/>
              <a:p>
                <a:pPr algn="r" fontAlgn="ctr"/>
                <a:r>
                  <a:rPr lang="en-US" altLang="zh-CN" sz="1200">
                    <a:latin typeface="微软雅黑" panose="020B0503020204020204" pitchFamily="34" charset="-122"/>
                    <a:ea typeface="微软雅黑" panose="020B0503020204020204" pitchFamily="34" charset="-122"/>
                  </a:rPr>
                  <a:t>0</a:t>
                </a:r>
              </a:p>
            </p:txBody>
          </p:sp>
          <p:sp>
            <p:nvSpPr>
              <p:cNvPr id="28" name="TextBox 30"/>
              <p:cNvSpPr txBox="1">
                <a:spLocks noChangeArrowheads="1"/>
              </p:cNvSpPr>
              <p:nvPr/>
            </p:nvSpPr>
            <p:spPr bwMode="auto">
              <a:xfrm>
                <a:off x="197234" y="3437395"/>
                <a:ext cx="714053" cy="571584"/>
              </a:xfrm>
              <a:prstGeom prst="rect">
                <a:avLst/>
              </a:prstGeom>
              <a:noFill/>
              <a:ln w="9525">
                <a:noFill/>
                <a:miter lim="800000"/>
              </a:ln>
            </p:spPr>
            <p:txBody>
              <a:bodyPr wrap="square">
                <a:spAutoFit/>
              </a:bodyPr>
              <a:lstStyle/>
              <a:p>
                <a:pPr algn="r" fontAlgn="ctr"/>
                <a:r>
                  <a:rPr lang="en-US" altLang="zh-CN" sz="1200">
                    <a:latin typeface="微软雅黑" panose="020B0503020204020204" pitchFamily="34" charset="-122"/>
                    <a:ea typeface="微软雅黑" panose="020B0503020204020204" pitchFamily="34" charset="-122"/>
                  </a:rPr>
                  <a:t>15</a:t>
                </a:r>
              </a:p>
            </p:txBody>
          </p:sp>
          <p:sp>
            <p:nvSpPr>
              <p:cNvPr id="29" name="TextBox 30"/>
              <p:cNvSpPr txBox="1">
                <a:spLocks noChangeArrowheads="1"/>
              </p:cNvSpPr>
              <p:nvPr/>
            </p:nvSpPr>
            <p:spPr bwMode="auto">
              <a:xfrm>
                <a:off x="268197" y="2297969"/>
                <a:ext cx="651544" cy="571584"/>
              </a:xfrm>
              <a:prstGeom prst="rect">
                <a:avLst/>
              </a:prstGeom>
              <a:noFill/>
              <a:ln w="9525">
                <a:noFill/>
                <a:miter lim="800000"/>
              </a:ln>
            </p:spPr>
            <p:txBody>
              <a:bodyPr wrap="square">
                <a:spAutoFit/>
              </a:bodyPr>
              <a:lstStyle/>
              <a:p>
                <a:pPr algn="r" fontAlgn="ctr"/>
                <a:r>
                  <a:rPr lang="en-US" altLang="zh-CN" sz="1200">
                    <a:latin typeface="微软雅黑" panose="020B0503020204020204" pitchFamily="34" charset="-122"/>
                    <a:ea typeface="微软雅黑" panose="020B0503020204020204" pitchFamily="34" charset="-122"/>
                  </a:rPr>
                  <a:t>30</a:t>
                </a:r>
              </a:p>
            </p:txBody>
          </p:sp>
        </p:grpSp>
      </p:grpSp>
      <p:sp>
        <p:nvSpPr>
          <p:cNvPr id="30" name="矩形 29"/>
          <p:cNvSpPr/>
          <p:nvPr/>
        </p:nvSpPr>
        <p:spPr bwMode="auto">
          <a:xfrm>
            <a:off x="6230620" y="4624070"/>
            <a:ext cx="360045" cy="1181100"/>
          </a:xfrm>
          <a:prstGeom prst="rect">
            <a:avLst/>
          </a:prstGeom>
          <a:solidFill>
            <a:srgbClr val="0070C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矩形 30"/>
          <p:cNvSpPr/>
          <p:nvPr/>
        </p:nvSpPr>
        <p:spPr bwMode="auto">
          <a:xfrm>
            <a:off x="7089915" y="5457293"/>
            <a:ext cx="360045" cy="352606"/>
          </a:xfrm>
          <a:prstGeom prst="rect">
            <a:avLst/>
          </a:prstGeom>
          <a:solidFill>
            <a:srgbClr val="0070C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TextBox 30"/>
          <p:cNvSpPr txBox="1">
            <a:spLocks noChangeArrowheads="1"/>
          </p:cNvSpPr>
          <p:nvPr/>
        </p:nvSpPr>
        <p:spPr bwMode="auto">
          <a:xfrm>
            <a:off x="5828661" y="5778164"/>
            <a:ext cx="1151889" cy="261610"/>
          </a:xfrm>
          <a:prstGeom prst="rect">
            <a:avLst/>
          </a:prstGeom>
          <a:noFill/>
          <a:ln w="9525">
            <a:noFill/>
            <a:miter lim="800000"/>
          </a:ln>
        </p:spPr>
        <p:txBody>
          <a:bodyPr wrap="square">
            <a:spAutoFit/>
          </a:bodyPr>
          <a:lstStyle/>
          <a:p>
            <a:pPr algn="ctr" fontAlgn="ctr"/>
            <a:r>
              <a:rPr lang="zh-CN" altLang="zh-CN" sz="1100" dirty="0">
                <a:latin typeface="微软雅黑" panose="020B0503020204020204" pitchFamily="34" charset="-122"/>
                <a:ea typeface="微软雅黑" panose="020B0503020204020204" pitchFamily="34" charset="-122"/>
              </a:rPr>
              <a:t>三级医院</a:t>
            </a:r>
          </a:p>
        </p:txBody>
      </p:sp>
      <p:sp>
        <p:nvSpPr>
          <p:cNvPr id="33" name="TextBox 30"/>
          <p:cNvSpPr txBox="1">
            <a:spLocks noChangeArrowheads="1"/>
          </p:cNvSpPr>
          <p:nvPr/>
        </p:nvSpPr>
        <p:spPr bwMode="auto">
          <a:xfrm>
            <a:off x="6608765" y="5784365"/>
            <a:ext cx="1294765" cy="261610"/>
          </a:xfrm>
          <a:prstGeom prst="rect">
            <a:avLst/>
          </a:prstGeom>
          <a:noFill/>
          <a:ln w="9525">
            <a:noFill/>
            <a:miter lim="800000"/>
          </a:ln>
        </p:spPr>
        <p:txBody>
          <a:bodyPr wrap="square">
            <a:spAutoFit/>
          </a:bodyPr>
          <a:lstStyle/>
          <a:p>
            <a:pPr algn="ctr" fontAlgn="ctr"/>
            <a:r>
              <a:rPr lang="zh-CN" altLang="zh-CN" sz="1100" dirty="0">
                <a:latin typeface="微软雅黑" panose="020B0503020204020204" pitchFamily="34" charset="-122"/>
                <a:ea typeface="微软雅黑" panose="020B0503020204020204" pitchFamily="34" charset="-122"/>
              </a:rPr>
              <a:t>基层</a:t>
            </a:r>
          </a:p>
        </p:txBody>
      </p:sp>
      <p:sp>
        <p:nvSpPr>
          <p:cNvPr id="34" name="TextBox 33"/>
          <p:cNvSpPr txBox="1"/>
          <p:nvPr/>
        </p:nvSpPr>
        <p:spPr>
          <a:xfrm>
            <a:off x="6144051" y="4365493"/>
            <a:ext cx="609600" cy="319405"/>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en-US" altLang="zh-CN" sz="1400" b="1" spc="-120" dirty="0">
                <a:ln w="11430"/>
                <a:solidFill>
                  <a:srgbClr val="FF0000"/>
                </a:solidFill>
                <a:effectLst>
                  <a:outerShdw blurRad="76200" dist="50800" dir="5400000" algn="tl" rotWithShape="0">
                    <a:srgbClr val="000000">
                      <a:alpha val="65000"/>
                    </a:srgbClr>
                  </a:outerShdw>
                </a:effectLst>
                <a:latin typeface="方正综艺简体" charset="-122"/>
                <a:ea typeface="方正综艺简体" charset="-122"/>
              </a:rPr>
              <a:t>30%</a:t>
            </a:r>
          </a:p>
        </p:txBody>
      </p:sp>
      <p:sp>
        <p:nvSpPr>
          <p:cNvPr id="35" name="TextBox 97"/>
          <p:cNvSpPr txBox="1"/>
          <p:nvPr/>
        </p:nvSpPr>
        <p:spPr>
          <a:xfrm>
            <a:off x="7049567" y="5194945"/>
            <a:ext cx="464820" cy="319405"/>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en-US" altLang="zh-CN" sz="1400" b="1" spc="-120" dirty="0">
                <a:ln w="11430"/>
                <a:solidFill>
                  <a:srgbClr val="FF0000"/>
                </a:solidFill>
                <a:effectLst>
                  <a:outerShdw blurRad="76200" dist="50800" dir="5400000" algn="tl" rotWithShape="0">
                    <a:srgbClr val="000000">
                      <a:alpha val="65000"/>
                    </a:srgbClr>
                  </a:outerShdw>
                </a:effectLst>
                <a:latin typeface="方正综艺简体" charset="-122"/>
                <a:ea typeface="方正综艺简体" charset="-122"/>
              </a:rPr>
              <a:t>7%</a:t>
            </a:r>
          </a:p>
        </p:txBody>
      </p:sp>
      <p:sp>
        <p:nvSpPr>
          <p:cNvPr id="36" name="Text Box 8"/>
          <p:cNvSpPr txBox="1"/>
          <p:nvPr/>
        </p:nvSpPr>
        <p:spPr>
          <a:xfrm>
            <a:off x="1949450" y="5570220"/>
            <a:ext cx="3514090" cy="8299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stStyle>
          <a:p>
            <a:pPr marL="0" lvl="0" indent="0" eaLnBrk="1" hangingPunct="1">
              <a:lnSpc>
                <a:spcPct val="150000"/>
              </a:lnSpc>
              <a:spcBef>
                <a:spcPct val="0"/>
              </a:spcBef>
              <a:buFont typeface="Wingdings" panose="05000000000000000000" pitchFamily="2" charset="2"/>
              <a:buChar char="l"/>
            </a:pPr>
            <a:r>
              <a:rPr lang="zh-CN" altLang="en-US" sz="1600" b="1" dirty="0" smtClean="0">
                <a:solidFill>
                  <a:schemeClr val="bg1"/>
                </a:solidFill>
                <a:latin typeface="楷体_GB2312" pitchFamily="49" charset="-122"/>
                <a:ea typeface="楷体_GB2312" pitchFamily="49" charset="-122"/>
              </a:rPr>
              <a:t> 医保支付结算方式:</a:t>
            </a:r>
          </a:p>
          <a:p>
            <a:pPr marL="0" lvl="0" indent="0" eaLnBrk="1" hangingPunct="1">
              <a:lnSpc>
                <a:spcPct val="150000"/>
              </a:lnSpc>
              <a:spcBef>
                <a:spcPct val="0"/>
              </a:spcBef>
              <a:buFont typeface="Wingdings" panose="05000000000000000000" pitchFamily="2" charset="2"/>
              <a:buNone/>
            </a:pPr>
            <a:r>
              <a:rPr lang="zh-CN" altLang="en-US" sz="1600" b="1" dirty="0" smtClean="0">
                <a:solidFill>
                  <a:schemeClr val="bg1"/>
                </a:solidFill>
                <a:latin typeface="楷体_GB2312" pitchFamily="49" charset="-122"/>
                <a:ea typeface="楷体_GB2312" pitchFamily="49" charset="-122"/>
              </a:rPr>
              <a:t>  “总额控制”    “据实结算”</a:t>
            </a:r>
          </a:p>
        </p:txBody>
      </p:sp>
      <p:sp>
        <p:nvSpPr>
          <p:cNvPr id="37" name="右箭头 36"/>
          <p:cNvSpPr/>
          <p:nvPr/>
        </p:nvSpPr>
        <p:spPr>
          <a:xfrm>
            <a:off x="3536320" y="6113621"/>
            <a:ext cx="290212" cy="2356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一、配套政策“推得动”，协同推进“保落实”</a:t>
            </a:r>
          </a:p>
        </p:txBody>
      </p:sp>
      <p:sp>
        <p:nvSpPr>
          <p:cNvPr id="5" name="文本框 4"/>
          <p:cNvSpPr txBox="1"/>
          <p:nvPr/>
        </p:nvSpPr>
        <p:spPr>
          <a:xfrm>
            <a:off x="1148080" y="5045075"/>
            <a:ext cx="2669540" cy="337185"/>
          </a:xfrm>
          <a:prstGeom prst="rect">
            <a:avLst/>
          </a:prstGeom>
          <a:noFill/>
        </p:spPr>
        <p:txBody>
          <a:bodyPr wrap="none" rtlCol="0" anchor="t">
            <a:spAutoFit/>
          </a:bodyPr>
          <a:lstStyle/>
          <a:p>
            <a:pPr marL="800100" lvl="2" indent="0" eaLnBrk="1" hangingPunct="1">
              <a:spcBef>
                <a:spcPct val="0"/>
              </a:spcBef>
              <a:buFont typeface="Wingdings" panose="05000000000000000000" pitchFamily="2" charset="2"/>
              <a:buChar char="l"/>
            </a:pPr>
            <a:r>
              <a:rPr lang="en-US" altLang="zh-CN" sz="1600" b="1" dirty="0" smtClean="0">
                <a:solidFill>
                  <a:schemeClr val="bg1"/>
                </a:solidFill>
                <a:latin typeface="楷体_GB2312" pitchFamily="49" charset="-122"/>
                <a:ea typeface="楷体_GB2312" pitchFamily="49" charset="-122"/>
                <a:sym typeface="+mn-ea"/>
              </a:rPr>
              <a:t> </a:t>
            </a:r>
            <a:r>
              <a:rPr lang="zh-CN" altLang="en-US" sz="1600" b="1" dirty="0" smtClean="0">
                <a:solidFill>
                  <a:schemeClr val="bg1"/>
                </a:solidFill>
                <a:latin typeface="楷体_GB2312" pitchFamily="49" charset="-122"/>
                <a:ea typeface="楷体_GB2312" pitchFamily="49" charset="-122"/>
                <a:sym typeface="+mn-ea"/>
              </a:rPr>
              <a:t>就诊自付比例低</a:t>
            </a:r>
            <a:endParaRPr lang="zh-CN" altLang="en-US"/>
          </a:p>
        </p:txBody>
      </p:sp>
      <p:sp>
        <p:nvSpPr>
          <p:cNvPr id="10" name="Text Box 8"/>
          <p:cNvSpPr txBox="1"/>
          <p:nvPr/>
        </p:nvSpPr>
        <p:spPr>
          <a:xfrm>
            <a:off x="1139825" y="4339590"/>
            <a:ext cx="381698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stStyle>
          <a:p>
            <a:pPr marL="800100" lvl="2" indent="0" eaLnBrk="1" hangingPunct="1">
              <a:spcBef>
                <a:spcPct val="0"/>
              </a:spcBef>
              <a:buFont typeface="Wingdings" panose="05000000000000000000" pitchFamily="2" charset="2"/>
              <a:buChar char="l"/>
            </a:pPr>
            <a:r>
              <a:rPr lang="zh-CN" altLang="en-US" sz="1600" b="1" dirty="0" smtClean="0">
                <a:solidFill>
                  <a:schemeClr val="bg1"/>
                </a:solidFill>
                <a:latin typeface="楷体_GB2312" pitchFamily="49" charset="-122"/>
                <a:ea typeface="楷体_GB2312" pitchFamily="49" charset="-122"/>
              </a:rPr>
              <a:t> 慢病酌情开具</a:t>
            </a:r>
            <a:r>
              <a:rPr lang="en-US" altLang="zh-CN" sz="1600" b="1" dirty="0" smtClean="0">
                <a:solidFill>
                  <a:schemeClr val="bg1"/>
                </a:solidFill>
                <a:latin typeface="楷体_GB2312" pitchFamily="49" charset="-122"/>
                <a:ea typeface="楷体_GB2312" pitchFamily="49" charset="-122"/>
              </a:rPr>
              <a:t>4-8</a:t>
            </a:r>
            <a:r>
              <a:rPr lang="zh-CN" altLang="en-US" sz="1600" b="1" dirty="0" smtClean="0">
                <a:solidFill>
                  <a:schemeClr val="bg1"/>
                </a:solidFill>
                <a:latin typeface="楷体_GB2312" pitchFamily="49" charset="-122"/>
                <a:ea typeface="楷体_GB2312" pitchFamily="49" charset="-122"/>
              </a:rPr>
              <a:t>周长处方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grpId="1"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3" presetClass="entr" presetSubtype="1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par>
                          <p:cTn id="44" fill="hold">
                            <p:stCondLst>
                              <p:cond delay="6000"/>
                            </p:stCondLst>
                            <p:childTnLst>
                              <p:par>
                                <p:cTn id="45" presetID="22" presetClass="entr" presetSubtype="4"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500"/>
                                        <p:tgtEl>
                                          <p:spTgt spid="30"/>
                                        </p:tgtEl>
                                      </p:cBhvr>
                                    </p:animEffect>
                                  </p:childTnLst>
                                </p:cTn>
                              </p:par>
                            </p:childTnLst>
                          </p:cTn>
                        </p:par>
                        <p:par>
                          <p:cTn id="48" fill="hold">
                            <p:stCondLst>
                              <p:cond delay="6500"/>
                            </p:stCondLst>
                            <p:childTnLst>
                              <p:par>
                                <p:cTn id="49" presetID="22" presetClass="entr" presetSubtype="4"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down)">
                                      <p:cBhvr>
                                        <p:cTn id="51" dur="500"/>
                                        <p:tgtEl>
                                          <p:spTgt spid="31"/>
                                        </p:tgtEl>
                                      </p:cBhvr>
                                    </p:animEffect>
                                  </p:childTnLst>
                                </p:cTn>
                              </p:par>
                            </p:childTnLst>
                          </p:cTn>
                        </p:par>
                        <p:par>
                          <p:cTn id="52" fill="hold">
                            <p:stCondLst>
                              <p:cond delay="7000"/>
                            </p:stCondLst>
                            <p:childTnLst>
                              <p:par>
                                <p:cTn id="53" presetID="22" presetClass="entr" presetSubtype="4"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7500"/>
                            </p:stCondLst>
                            <p:childTnLst>
                              <p:par>
                                <p:cTn id="57" presetID="22" presetClass="entr" presetSubtype="4"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childTnLst>
                          </p:cTn>
                        </p:par>
                        <p:par>
                          <p:cTn id="60" fill="hold">
                            <p:stCondLst>
                              <p:cond delay="8000"/>
                            </p:stCondLst>
                            <p:childTnLst>
                              <p:par>
                                <p:cTn id="61" presetID="23" presetClass="entr" presetSubtype="32"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strVal val="4*#ppt_w"/>
                                          </p:val>
                                        </p:tav>
                                        <p:tav tm="100000">
                                          <p:val>
                                            <p:strVal val="#ppt_w"/>
                                          </p:val>
                                        </p:tav>
                                      </p:tavLst>
                                    </p:anim>
                                    <p:anim calcmode="lin" valueType="num">
                                      <p:cBhvr>
                                        <p:cTn id="64" dur="500" fill="hold"/>
                                        <p:tgtEl>
                                          <p:spTgt spid="34"/>
                                        </p:tgtEl>
                                        <p:attrNameLst>
                                          <p:attrName>ppt_h</p:attrName>
                                        </p:attrNameLst>
                                      </p:cBhvr>
                                      <p:tavLst>
                                        <p:tav tm="0">
                                          <p:val>
                                            <p:strVal val="4*#ppt_h"/>
                                          </p:val>
                                        </p:tav>
                                        <p:tav tm="100000">
                                          <p:val>
                                            <p:strVal val="#ppt_h"/>
                                          </p:val>
                                        </p:tav>
                                      </p:tavLst>
                                    </p:anim>
                                  </p:childTnLst>
                                </p:cTn>
                              </p:par>
                            </p:childTnLst>
                          </p:cTn>
                        </p:par>
                        <p:par>
                          <p:cTn id="65" fill="hold">
                            <p:stCondLst>
                              <p:cond delay="8500"/>
                            </p:stCondLst>
                            <p:childTnLst>
                              <p:par>
                                <p:cTn id="66" presetID="23" presetClass="entr" presetSubtype="32"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p:cTn id="68" dur="500" fill="hold"/>
                                        <p:tgtEl>
                                          <p:spTgt spid="35"/>
                                        </p:tgtEl>
                                        <p:attrNameLst>
                                          <p:attrName>ppt_w</p:attrName>
                                        </p:attrNameLst>
                                      </p:cBhvr>
                                      <p:tavLst>
                                        <p:tav tm="0">
                                          <p:val>
                                            <p:strVal val="4*#ppt_w"/>
                                          </p:val>
                                        </p:tav>
                                        <p:tav tm="100000">
                                          <p:val>
                                            <p:strVal val="#ppt_w"/>
                                          </p:val>
                                        </p:tav>
                                      </p:tavLst>
                                    </p:anim>
                                    <p:anim calcmode="lin" valueType="num">
                                      <p:cBhvr>
                                        <p:cTn id="69" dur="500" fill="hold"/>
                                        <p:tgtEl>
                                          <p:spTgt spid="35"/>
                                        </p:tgtEl>
                                        <p:attrNameLst>
                                          <p:attrName>ppt_h</p:attrName>
                                        </p:attrNameLst>
                                      </p:cBhvr>
                                      <p:tavLst>
                                        <p:tav tm="0">
                                          <p:val>
                                            <p:strVal val="4*#ppt_h"/>
                                          </p:val>
                                        </p:tav>
                                        <p:tav tm="100000">
                                          <p:val>
                                            <p:strVal val="#ppt_h"/>
                                          </p:val>
                                        </p:tav>
                                      </p:tavLst>
                                    </p:anim>
                                  </p:childTnLst>
                                </p:cTn>
                              </p:par>
                            </p:childTnLst>
                          </p:cTn>
                        </p:par>
                        <p:par>
                          <p:cTn id="70" fill="hold">
                            <p:stCondLst>
                              <p:cond delay="9000"/>
                            </p:stCondLst>
                            <p:childTnLst>
                              <p:par>
                                <p:cTn id="71" presetID="42" presetClass="entr" presetSubtype="0"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1"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1000"/>
                                        <p:tgtEl>
                                          <p:spTgt spid="37"/>
                                        </p:tgtEl>
                                      </p:cBhvr>
                                    </p:animEffect>
                                    <p:anim calcmode="lin" valueType="num">
                                      <p:cBhvr>
                                        <p:cTn id="79" dur="1000" fill="hold"/>
                                        <p:tgtEl>
                                          <p:spTgt spid="37"/>
                                        </p:tgtEl>
                                        <p:attrNameLst>
                                          <p:attrName>ppt_x</p:attrName>
                                        </p:attrNameLst>
                                      </p:cBhvr>
                                      <p:tavLst>
                                        <p:tav tm="0">
                                          <p:val>
                                            <p:strVal val="#ppt_x"/>
                                          </p:val>
                                        </p:tav>
                                        <p:tav tm="100000">
                                          <p:val>
                                            <p:strVal val="#ppt_x"/>
                                          </p:val>
                                        </p:tav>
                                      </p:tavLst>
                                    </p:anim>
                                    <p:anim calcmode="lin" valueType="num">
                                      <p:cBhvr>
                                        <p:cTn id="8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bldLvl="0" animBg="1"/>
      <p:bldP spid="14" grpId="0" bldLvl="0"/>
      <p:bldP spid="15" grpId="0" bldLvl="0"/>
      <p:bldP spid="32" grpId="0"/>
      <p:bldP spid="33" grpId="0"/>
      <p:bldP spid="36" grpId="0" bldLvl="0"/>
      <p:bldP spid="37" grpId="0" animBg="1"/>
      <p:bldP spid="37" grpId="1" bldLvl="0" animBg="1"/>
      <p:bldP spid="38" grpId="0"/>
      <p:bldP spid="5" grpId="0"/>
      <p:bldP spid="5" grpId="1"/>
      <p:bldP spid="10" grpId="0" bldLvl="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a:spLocks noChangeArrowheads="1"/>
          </p:cNvSpPr>
          <p:nvPr/>
        </p:nvSpPr>
        <p:spPr bwMode="auto">
          <a:xfrm>
            <a:off x="142844" y="885750"/>
            <a:ext cx="5776595" cy="400110"/>
          </a:xfrm>
          <a:prstGeom prst="rect">
            <a:avLst/>
          </a:prstGeom>
          <a:noFill/>
          <a:ln w="9525">
            <a:noFill/>
            <a:miter lim="800000"/>
          </a:ln>
        </p:spPr>
        <p:txBody>
          <a:bodyPr wrap="square">
            <a:spAutoFit/>
          </a:bodyPr>
          <a:lstStyle/>
          <a:p>
            <a:pPr indent="457200" eaLnBrk="1" latinLnBrk="0" hangingPunct="1">
              <a:lnSpc>
                <a:spcPct val="100000"/>
              </a:lnSpc>
              <a:spcAft>
                <a:spcPts val="600"/>
              </a:spcAft>
            </a:pPr>
            <a:r>
              <a:rPr lang="zh-CN" altLang="en-US" sz="2000" b="1" dirty="0" smtClean="0">
                <a:solidFill>
                  <a:srgbClr val="0070C0"/>
                </a:solidFill>
                <a:latin typeface="黑体" panose="02010609060101010101" pitchFamily="2" charset="-122"/>
                <a:ea typeface="黑体" panose="02010609060101010101" pitchFamily="2" charset="-122"/>
                <a:cs typeface="华康俪金黑W8(P)"/>
                <a:sym typeface="+mn-ea"/>
              </a:rPr>
              <a:t>（</a:t>
            </a:r>
            <a:r>
              <a:rPr lang="en-US" altLang="zh-CN" sz="2000" b="1" dirty="0" smtClean="0">
                <a:solidFill>
                  <a:srgbClr val="0070C0"/>
                </a:solidFill>
                <a:latin typeface="黑体" panose="02010609060101010101" pitchFamily="2" charset="-122"/>
                <a:ea typeface="黑体" panose="02010609060101010101" pitchFamily="2" charset="-122"/>
                <a:cs typeface="华康俪金黑W8(P)"/>
                <a:sym typeface="+mn-ea"/>
              </a:rPr>
              <a:t>4</a:t>
            </a:r>
            <a:r>
              <a:rPr lang="zh-CN" altLang="en-US" sz="2000" b="1" dirty="0" smtClean="0">
                <a:solidFill>
                  <a:srgbClr val="0070C0"/>
                </a:solidFill>
                <a:latin typeface="黑体" panose="02010609060101010101" pitchFamily="2" charset="-122"/>
                <a:ea typeface="黑体" panose="02010609060101010101" pitchFamily="2" charset="-122"/>
                <a:cs typeface="华康俪金黑W8(P)"/>
                <a:sym typeface="+mn-ea"/>
              </a:rPr>
              <a:t>）解决</a:t>
            </a:r>
            <a:r>
              <a:rPr lang="zh-CN" altLang="en-US" sz="2000" b="1" dirty="0">
                <a:solidFill>
                  <a:srgbClr val="0070C0"/>
                </a:solidFill>
                <a:latin typeface="黑体" panose="02010609060101010101" pitchFamily="2" charset="-122"/>
                <a:ea typeface="黑体" panose="02010609060101010101" pitchFamily="2" charset="-122"/>
                <a:cs typeface="华康俪金黑W8(P)"/>
                <a:sym typeface="+mn-ea"/>
              </a:rPr>
              <a:t>基层</a:t>
            </a:r>
            <a:r>
              <a:rPr lang="en-US" altLang="zh-CN" sz="2000" b="1" dirty="0">
                <a:solidFill>
                  <a:srgbClr val="0070C0"/>
                </a:solidFill>
                <a:latin typeface="黑体" panose="02010609060101010101" pitchFamily="2" charset="-122"/>
                <a:ea typeface="黑体" panose="02010609060101010101" pitchFamily="2" charset="-122"/>
                <a:cs typeface="华康俪金黑W8(P)"/>
                <a:sym typeface="+mn-ea"/>
              </a:rPr>
              <a:t>“</a:t>
            </a:r>
            <a:r>
              <a:rPr lang="zh-CN" altLang="en-US" sz="2000" b="1" dirty="0">
                <a:solidFill>
                  <a:srgbClr val="0070C0"/>
                </a:solidFill>
                <a:latin typeface="黑体" panose="02010609060101010101" pitchFamily="2" charset="-122"/>
                <a:ea typeface="黑体" panose="02010609060101010101" pitchFamily="2" charset="-122"/>
                <a:cs typeface="华康俪金黑W8(P)"/>
                <a:sym typeface="+mn-ea"/>
              </a:rPr>
              <a:t>缺药</a:t>
            </a:r>
            <a:r>
              <a:rPr lang="en-US" altLang="zh-CN" sz="2000" b="1" dirty="0">
                <a:solidFill>
                  <a:srgbClr val="0070C0"/>
                </a:solidFill>
                <a:latin typeface="黑体" panose="02010609060101010101" pitchFamily="2" charset="-122"/>
                <a:ea typeface="黑体" panose="02010609060101010101" pitchFamily="2" charset="-122"/>
                <a:cs typeface="华康俪金黑W8(P)"/>
                <a:sym typeface="+mn-ea"/>
              </a:rPr>
              <a:t>”</a:t>
            </a:r>
            <a:r>
              <a:rPr lang="zh-CN" altLang="en-US" sz="2000" b="1" dirty="0">
                <a:solidFill>
                  <a:srgbClr val="0070C0"/>
                </a:solidFill>
                <a:latin typeface="黑体" panose="02010609060101010101" pitchFamily="2" charset="-122"/>
                <a:ea typeface="黑体" panose="02010609060101010101" pitchFamily="2" charset="-122"/>
                <a:cs typeface="华康俪金黑W8(P)"/>
                <a:sym typeface="+mn-ea"/>
              </a:rPr>
              <a:t>和长处方问题</a:t>
            </a:r>
          </a:p>
        </p:txBody>
      </p:sp>
      <p:sp>
        <p:nvSpPr>
          <p:cNvPr id="5" name="椭圆 4"/>
          <p:cNvSpPr/>
          <p:nvPr/>
        </p:nvSpPr>
        <p:spPr>
          <a:xfrm>
            <a:off x="888996" y="1651635"/>
            <a:ext cx="3111500" cy="1798955"/>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24"/>
          <p:cNvSpPr txBox="1"/>
          <p:nvPr/>
        </p:nvSpPr>
        <p:spPr>
          <a:xfrm>
            <a:off x="4328160" y="1888806"/>
            <a:ext cx="3881120" cy="1325880"/>
          </a:xfrm>
          <a:prstGeom prst="rect">
            <a:avLst/>
          </a:prstGeom>
          <a:noFill/>
        </p:spPr>
        <p:txBody>
          <a:bodyPr wrap="square" rtlCol="0">
            <a:spAutoFit/>
          </a:bodyPr>
          <a:lstStyle/>
          <a:p>
            <a:pPr>
              <a:lnSpc>
                <a:spcPct val="150000"/>
              </a:lnSpc>
            </a:pPr>
            <a:r>
              <a:rPr lang="zh-CN" altLang="en-US" dirty="0">
                <a:sym typeface="+mn-ea"/>
              </a:rPr>
              <a:t>允许使用基本医保药物目录的药品，基层常用药和大医院上下对齐，</a:t>
            </a:r>
            <a:r>
              <a:rPr lang="zh-CN" altLang="en-US" b="1" dirty="0">
                <a:solidFill>
                  <a:srgbClr val="FF0000"/>
                </a:solidFill>
                <a:sym typeface="+mn-ea"/>
              </a:rPr>
              <a:t>用药品种和三级医院一致。</a:t>
            </a:r>
            <a:endParaRPr lang="zh-CN" altLang="en-US" b="1" dirty="0">
              <a:solidFill>
                <a:srgbClr val="FF0000"/>
              </a:solidFill>
              <a:latin typeface="宋体" panose="02010600030101010101" pitchFamily="2" charset="-122"/>
              <a:sym typeface="+mn-ea"/>
            </a:endParaRPr>
          </a:p>
        </p:txBody>
      </p:sp>
      <p:sp>
        <p:nvSpPr>
          <p:cNvPr id="6" name="菱形 5"/>
          <p:cNvSpPr/>
          <p:nvPr/>
        </p:nvSpPr>
        <p:spPr>
          <a:xfrm>
            <a:off x="4714876" y="3571876"/>
            <a:ext cx="3598545" cy="2597150"/>
          </a:xfrm>
          <a:prstGeom prst="diamond">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24"/>
          <p:cNvSpPr txBox="1"/>
          <p:nvPr/>
        </p:nvSpPr>
        <p:spPr>
          <a:xfrm>
            <a:off x="928662" y="3780790"/>
            <a:ext cx="3390900" cy="2148840"/>
          </a:xfrm>
          <a:prstGeom prst="rect">
            <a:avLst/>
          </a:prstGeom>
          <a:noFill/>
        </p:spPr>
        <p:txBody>
          <a:bodyPr wrap="square" rtlCol="0">
            <a:spAutoFit/>
          </a:bodyPr>
          <a:lstStyle/>
          <a:p>
            <a:pPr>
              <a:lnSpc>
                <a:spcPct val="150000"/>
              </a:lnSpc>
            </a:pPr>
            <a:r>
              <a:rPr lang="zh-CN" altLang="en-US" dirty="0">
                <a:sym typeface="+mn-ea"/>
              </a:rPr>
              <a:t>慢性病酌情可开具</a:t>
            </a:r>
            <a:r>
              <a:rPr lang="zh-CN" altLang="en-US" dirty="0">
                <a:solidFill>
                  <a:srgbClr val="FF0000"/>
                </a:solidFill>
                <a:sym typeface="+mn-ea"/>
              </a:rPr>
              <a:t>4-8周</a:t>
            </a:r>
            <a:r>
              <a:rPr lang="zh-CN" altLang="en-US" dirty="0">
                <a:sym typeface="+mn-ea"/>
              </a:rPr>
              <a:t>用药，</a:t>
            </a:r>
            <a:r>
              <a:rPr lang="zh-CN" altLang="en-US" dirty="0">
                <a:solidFill>
                  <a:srgbClr val="FF0000"/>
                </a:solidFill>
                <a:sym typeface="+mn-ea"/>
              </a:rPr>
              <a:t>个性化采购药</a:t>
            </a:r>
            <a:r>
              <a:rPr lang="zh-CN" altLang="en-US" dirty="0">
                <a:sym typeface="+mn-ea"/>
              </a:rPr>
              <a:t>，保证了居民在家门口看病拿药的需求。</a:t>
            </a:r>
          </a:p>
          <a:p>
            <a:pPr>
              <a:lnSpc>
                <a:spcPct val="150000"/>
              </a:lnSpc>
            </a:pPr>
            <a:endParaRPr lang="zh-CN" altLang="en-US" dirty="0">
              <a:sym typeface="+mn-ea"/>
            </a:endParaRPr>
          </a:p>
          <a:p>
            <a:pPr>
              <a:lnSpc>
                <a:spcPct val="150000"/>
              </a:lnSpc>
            </a:pPr>
            <a:r>
              <a:rPr lang="zh-CN" altLang="en-US" b="1" dirty="0">
                <a:solidFill>
                  <a:srgbClr val="FF0000"/>
                </a:solidFill>
                <a:sym typeface="+mn-ea"/>
              </a:rPr>
              <a:t>医院、社区药品全部零加成</a:t>
            </a:r>
            <a:endParaRPr lang="zh-CN" altLang="en-US" b="1" dirty="0">
              <a:latin typeface="宋体" panose="02010600030101010101" pitchFamily="2" charset="-122"/>
            </a:endParaRPr>
          </a:p>
        </p:txBody>
      </p:sp>
      <p:pic>
        <p:nvPicPr>
          <p:cNvPr id="8" name="Picture 3" descr="4073225421456274096265"/>
          <p:cNvPicPr>
            <a:picLocks noChangeAspect="1"/>
          </p:cNvPicPr>
          <p:nvPr/>
        </p:nvPicPr>
        <p:blipFill>
          <a:blip r:embed="rId5"/>
          <a:stretch>
            <a:fillRect/>
          </a:stretch>
        </p:blipFill>
        <p:spPr>
          <a:xfrm>
            <a:off x="92710" y="142852"/>
            <a:ext cx="2693340" cy="543554"/>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1" presetClass="entr" presetSubtype="1" fill="hold" grpId="2"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500"/>
                            </p:stCondLst>
                            <p:childTnLst>
                              <p:par>
                                <p:cTn id="16" presetID="8" presetClass="entr" presetSubtype="32" fill="hold" grpId="1" nodeType="after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diamond(out)">
                                      <p:cBhvr>
                                        <p:cTn id="18" dur="1000"/>
                                        <p:tgtEl>
                                          <p:spTgt spid="6"/>
                                        </p:tgtEl>
                                      </p:cBhvr>
                                    </p:animEffect>
                                  </p:childTnLst>
                                </p:cTn>
                              </p:par>
                              <p:par>
                                <p:cTn id="19" presetID="10" presetClass="entr" presetSubtype="0" fill="hold" grpId="0" nodeType="withEffect">
                                  <p:stCondLst>
                                    <p:cond delay="4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 grpId="0" animBg="1"/>
      <p:bldP spid="5" grpId="1" animBg="1"/>
      <p:bldP spid="5" grpId="2" animBg="1"/>
      <p:bldP spid="16" grpId="0"/>
      <p:bldP spid="6" grpId="0" animBg="1"/>
      <p:bldP spid="6" grpId="1"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sp>
        <p:nvSpPr>
          <p:cNvPr id="4" name="矩形 3"/>
          <p:cNvSpPr/>
          <p:nvPr/>
        </p:nvSpPr>
        <p:spPr>
          <a:xfrm>
            <a:off x="785786" y="1285860"/>
            <a:ext cx="3262432"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如何“三师共管”家庭签约</a:t>
            </a:r>
            <a:endParaRPr lang="zh-CN" altLang="en-US" sz="2000" b="1" dirty="0">
              <a:solidFill>
                <a:srgbClr val="FFFF00"/>
              </a:solidFill>
              <a:effectLst>
                <a:outerShdw blurRad="38100" dist="38100" dir="2700000" algn="tl">
                  <a:srgbClr val="000000">
                    <a:alpha val="43137"/>
                  </a:srgbClr>
                </a:outerShdw>
              </a:effectLst>
            </a:endParaRPr>
          </a:p>
        </p:txBody>
      </p:sp>
      <p:cxnSp>
        <p:nvCxnSpPr>
          <p:cNvPr id="5" name="直接连接符 4"/>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158" y="1928802"/>
            <a:ext cx="6500858"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二、将家庭医生签约服务纳入市对区绩效考核体系</a:t>
            </a:r>
          </a:p>
        </p:txBody>
      </p:sp>
      <p:pic>
        <p:nvPicPr>
          <p:cNvPr id="9" name="图片 8" descr="111.png"/>
          <p:cNvPicPr>
            <a:picLocks noChangeAspect="1"/>
          </p:cNvPicPr>
          <p:nvPr/>
        </p:nvPicPr>
        <p:blipFill>
          <a:blip r:embed="rId2" cstate="print"/>
          <a:stretch>
            <a:fillRect/>
          </a:stretch>
        </p:blipFill>
        <p:spPr>
          <a:xfrm>
            <a:off x="928662" y="2357430"/>
            <a:ext cx="7143800" cy="3929090"/>
          </a:xfrm>
          <a:prstGeom prst="rect">
            <a:avLst/>
          </a:prstGeom>
        </p:spPr>
      </p:pic>
      <p:cxnSp>
        <p:nvCxnSpPr>
          <p:cNvPr id="11" name="直接连接符 10"/>
          <p:cNvCxnSpPr/>
          <p:nvPr/>
        </p:nvCxnSpPr>
        <p:spPr>
          <a:xfrm>
            <a:off x="8215338" y="5707606"/>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143768" y="6357958"/>
            <a:ext cx="1509888" cy="158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737542" y="3143248"/>
            <a:ext cx="3643338"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714744" y="3886812"/>
            <a:ext cx="3643338"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sp>
        <p:nvSpPr>
          <p:cNvPr id="4" name="矩形 3"/>
          <p:cNvSpPr/>
          <p:nvPr/>
        </p:nvSpPr>
        <p:spPr>
          <a:xfrm>
            <a:off x="785786" y="1285860"/>
            <a:ext cx="3262432"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如何“三师共管”家庭签约</a:t>
            </a:r>
            <a:endParaRPr lang="zh-CN" altLang="en-US" sz="2000" b="1" dirty="0">
              <a:solidFill>
                <a:srgbClr val="FFFF00"/>
              </a:solidFill>
              <a:effectLst>
                <a:outerShdw blurRad="38100" dist="38100" dir="2700000" algn="tl">
                  <a:srgbClr val="000000">
                    <a:alpha val="43137"/>
                  </a:srgbClr>
                </a:outerShdw>
              </a:effectLst>
            </a:endParaRPr>
          </a:p>
        </p:txBody>
      </p:sp>
      <p:cxnSp>
        <p:nvCxnSpPr>
          <p:cNvPr id="5" name="直接连接符 4"/>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500630" y="1925320"/>
            <a:ext cx="3947795" cy="368300"/>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家庭医生签约服务考核指标</a:t>
            </a:r>
          </a:p>
        </p:txBody>
      </p:sp>
      <p:pic>
        <p:nvPicPr>
          <p:cNvPr id="9" name="图片 8" descr="C:\Users\Administrator\Desktop\微信截图_20170627131302.png微信截图_20170627131302"/>
          <p:cNvPicPr>
            <a:picLocks noChangeAspect="1"/>
          </p:cNvPicPr>
          <p:nvPr/>
        </p:nvPicPr>
        <p:blipFill>
          <a:blip r:embed="rId2"/>
          <a:srcRect/>
          <a:stretch>
            <a:fillRect/>
          </a:stretch>
        </p:blipFill>
        <p:spPr>
          <a:xfrm>
            <a:off x="1060450" y="2339975"/>
            <a:ext cx="7022465" cy="3863340"/>
          </a:xfrm>
          <a:prstGeom prst="rect">
            <a:avLst/>
          </a:prstGeom>
        </p:spPr>
      </p:pic>
      <p:cxnSp>
        <p:nvCxnSpPr>
          <p:cNvPr id="11" name="直接连接符 10"/>
          <p:cNvCxnSpPr/>
          <p:nvPr/>
        </p:nvCxnSpPr>
        <p:spPr>
          <a:xfrm>
            <a:off x="8215338" y="5707606"/>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143768" y="6357958"/>
            <a:ext cx="1509888" cy="158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cxnSp>
        <p:nvCxnSpPr>
          <p:cNvPr id="4" name="直接连接符 3"/>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三、提升基层服务能力</a:t>
            </a:r>
          </a:p>
        </p:txBody>
      </p:sp>
      <p:sp>
        <p:nvSpPr>
          <p:cNvPr id="8" name="矩形 7"/>
          <p:cNvSpPr/>
          <p:nvPr/>
        </p:nvSpPr>
        <p:spPr>
          <a:xfrm>
            <a:off x="642910" y="2338786"/>
            <a:ext cx="7429552" cy="369332"/>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1</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）升级基层软硬件服务设施</a:t>
            </a:r>
            <a:endParaRPr lang="zh-CN" altLang="en-US" dirty="0" smtClean="0">
              <a:solidFill>
                <a:schemeClr val="bg1"/>
              </a:solidFill>
              <a:latin typeface="黑体" panose="02010609060101010101" pitchFamily="2" charset="-122"/>
              <a:ea typeface="黑体" panose="02010609060101010101" pitchFamily="2" charset="-122"/>
            </a:endParaRPr>
          </a:p>
        </p:txBody>
      </p:sp>
      <p:pic>
        <p:nvPicPr>
          <p:cNvPr id="9" name="Picture 22" descr="C:\Documents and Settings\Administrator\桌面\图片素材\微信图片_20170420170428.png微信图片_20170420170428"/>
          <p:cNvPicPr>
            <a:picLocks noChangeAspect="1" noChangeArrowheads="1"/>
          </p:cNvPicPr>
          <p:nvPr/>
        </p:nvPicPr>
        <p:blipFill>
          <a:blip r:embed="rId3" cstate="print"/>
          <a:srcRect/>
          <a:stretch>
            <a:fillRect/>
          </a:stretch>
        </p:blipFill>
        <p:spPr bwMode="auto">
          <a:xfrm>
            <a:off x="4643438" y="2919206"/>
            <a:ext cx="1775460" cy="1285884"/>
          </a:xfrm>
          <a:prstGeom prst="rect">
            <a:avLst/>
          </a:prstGeom>
          <a:noFill/>
          <a:ln w="38100">
            <a:solidFill>
              <a:srgbClr val="FFFFFF"/>
            </a:solidFill>
          </a:ln>
          <a:effectLst>
            <a:outerShdw blurRad="50800" dist="38100" dir="2700000" algn="tl" rotWithShape="0">
              <a:prstClr val="black">
                <a:alpha val="40000"/>
              </a:prstClr>
            </a:outerShdw>
          </a:effectLst>
        </p:spPr>
      </p:pic>
      <p:pic>
        <p:nvPicPr>
          <p:cNvPr id="10" name="Picture 22" descr="C:\Documents and Settings\Administrator\桌面\图片素材\微信图片_20170420170428.png微信图片_20170420170428"/>
          <p:cNvPicPr>
            <a:picLocks noChangeAspect="1" noChangeArrowheads="1"/>
          </p:cNvPicPr>
          <p:nvPr/>
        </p:nvPicPr>
        <p:blipFill>
          <a:blip r:embed="rId4" cstate="print"/>
          <a:stretch>
            <a:fillRect/>
          </a:stretch>
        </p:blipFill>
        <p:spPr bwMode="auto">
          <a:xfrm>
            <a:off x="6858016" y="2928934"/>
            <a:ext cx="1788445" cy="1285884"/>
          </a:xfrm>
          <a:prstGeom prst="rect">
            <a:avLst/>
          </a:prstGeom>
          <a:noFill/>
          <a:ln w="38100">
            <a:solidFill>
              <a:srgbClr val="FFFFFF"/>
            </a:solidFill>
          </a:ln>
          <a:effectLst>
            <a:outerShdw blurRad="50800" dist="38100" dir="2700000" algn="tl" rotWithShape="0">
              <a:prstClr val="black">
                <a:alpha val="40000"/>
              </a:prstClr>
            </a:outerShdw>
          </a:effectLst>
        </p:spPr>
      </p:pic>
      <p:pic>
        <p:nvPicPr>
          <p:cNvPr id="11" name="Picture 22" descr="C:\Documents and Settings\Administrator\桌面\图片素材\201211061016533847.jpg201211061016533847"/>
          <p:cNvPicPr>
            <a:picLocks noChangeAspect="1" noChangeArrowheads="1"/>
          </p:cNvPicPr>
          <p:nvPr/>
        </p:nvPicPr>
        <p:blipFill>
          <a:blip r:embed="rId5" cstate="print"/>
          <a:srcRect/>
          <a:stretch>
            <a:fillRect/>
          </a:stretch>
        </p:blipFill>
        <p:spPr bwMode="auto">
          <a:xfrm>
            <a:off x="4672622" y="4859877"/>
            <a:ext cx="1748790" cy="1293495"/>
          </a:xfrm>
          <a:prstGeom prst="rect">
            <a:avLst/>
          </a:prstGeom>
          <a:noFill/>
          <a:ln w="38100">
            <a:solidFill>
              <a:srgbClr val="FFFFFF"/>
            </a:solidFill>
          </a:ln>
          <a:effectLst>
            <a:outerShdw blurRad="50800" dist="38100" dir="2700000" algn="tl" rotWithShape="0">
              <a:prstClr val="black">
                <a:alpha val="40000"/>
              </a:prstClr>
            </a:outerShdw>
          </a:effectLst>
        </p:spPr>
      </p:pic>
      <p:pic>
        <p:nvPicPr>
          <p:cNvPr id="12" name="Picture 22" descr="C:\Documents and Settings\Administrator\桌面\图片素材\xinhua_sc_emeishan2008101791549.jpgxinhua_sc_emeishan2008101791549"/>
          <p:cNvPicPr>
            <a:picLocks noChangeAspect="1" noChangeArrowheads="1"/>
          </p:cNvPicPr>
          <p:nvPr/>
        </p:nvPicPr>
        <p:blipFill>
          <a:blip r:embed="rId6" cstate="print"/>
          <a:srcRect/>
          <a:stretch>
            <a:fillRect/>
          </a:stretch>
        </p:blipFill>
        <p:spPr bwMode="auto">
          <a:xfrm>
            <a:off x="6867744" y="4873874"/>
            <a:ext cx="1775460" cy="1265555"/>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13" name="矩形 12"/>
          <p:cNvSpPr/>
          <p:nvPr/>
        </p:nvSpPr>
        <p:spPr>
          <a:xfrm>
            <a:off x="4788290" y="4314465"/>
            <a:ext cx="1569660" cy="276999"/>
          </a:xfrm>
          <a:prstGeom prst="rect">
            <a:avLst/>
          </a:prstGeom>
        </p:spPr>
        <p:txBody>
          <a:bodyPr wrap="none">
            <a:spAutoFit/>
          </a:bodyPr>
          <a:lstStyle/>
          <a:p>
            <a:r>
              <a:rPr lang="zh-CN" altLang="zh-CN" sz="1200" b="1" dirty="0" smtClean="0">
                <a:latin typeface="宋体" panose="02010600030101010101" pitchFamily="2" charset="-122"/>
                <a:ea typeface="宋体" panose="02010600030101010101" pitchFamily="2" charset="-122"/>
                <a:sym typeface="宋体" panose="02010600030101010101" pitchFamily="2" charset="-122"/>
              </a:rPr>
              <a:t>升级基层</a:t>
            </a:r>
            <a:r>
              <a:rPr lang="en-US" altLang="zh-CN" sz="1200" b="1" dirty="0" smtClean="0">
                <a:latin typeface="宋体" panose="02010600030101010101" pitchFamily="2" charset="-122"/>
                <a:ea typeface="宋体" panose="02010600030101010101" pitchFamily="2" charset="-122"/>
                <a:sym typeface="宋体" panose="02010600030101010101" pitchFamily="2" charset="-122"/>
              </a:rPr>
              <a:t>“</a:t>
            </a:r>
            <a:r>
              <a:rPr lang="zh-CN" altLang="en-US" sz="1200" b="1" dirty="0" smtClean="0">
                <a:latin typeface="宋体" panose="02010600030101010101" pitchFamily="2" charset="-122"/>
                <a:ea typeface="宋体" panose="02010600030101010101" pitchFamily="2" charset="-122"/>
                <a:sym typeface="宋体" panose="02010600030101010101" pitchFamily="2" charset="-122"/>
              </a:rPr>
              <a:t>三大件</a:t>
            </a:r>
            <a:r>
              <a:rPr lang="en-US" altLang="zh-CN" sz="1200" b="1" dirty="0" smtClean="0">
                <a:latin typeface="宋体" panose="02010600030101010101" pitchFamily="2" charset="-122"/>
                <a:ea typeface="宋体" panose="02010600030101010101" pitchFamily="2" charset="-122"/>
                <a:sym typeface="宋体" panose="02010600030101010101" pitchFamily="2" charset="-122"/>
              </a:rPr>
              <a:t>”</a:t>
            </a:r>
            <a:endParaRPr lang="zh-CN" altLang="en-US" sz="1200" dirty="0"/>
          </a:p>
        </p:txBody>
      </p:sp>
      <p:sp>
        <p:nvSpPr>
          <p:cNvPr id="14" name="矩形 13"/>
          <p:cNvSpPr/>
          <p:nvPr/>
        </p:nvSpPr>
        <p:spPr>
          <a:xfrm>
            <a:off x="7211864" y="4325168"/>
            <a:ext cx="1107996" cy="276999"/>
          </a:xfrm>
          <a:prstGeom prst="rect">
            <a:avLst/>
          </a:prstGeom>
        </p:spPr>
        <p:txBody>
          <a:bodyPr wrap="none">
            <a:spAutoFit/>
          </a:bodyPr>
          <a:lstStyle/>
          <a:p>
            <a:pPr lvl="0">
              <a:spcBef>
                <a:spcPct val="0"/>
              </a:spcBef>
            </a:pPr>
            <a:r>
              <a:rPr lang="zh-CN" altLang="en-US" sz="1200" b="1" dirty="0" smtClean="0">
                <a:latin typeface="宋体" panose="02010600030101010101" pitchFamily="2" charset="-122"/>
                <a:ea typeface="宋体" panose="02010600030101010101" pitchFamily="2" charset="-122"/>
                <a:sym typeface="宋体" panose="02010600030101010101" pitchFamily="2" charset="-122"/>
              </a:rPr>
              <a:t>配备糖筛设备</a:t>
            </a:r>
            <a:endParaRPr lang="zh-CN" altLang="en-US" sz="1200" b="1" dirty="0">
              <a:latin typeface="宋体" panose="02010600030101010101" pitchFamily="2" charset="-122"/>
              <a:ea typeface="宋体" panose="02010600030101010101" pitchFamily="2" charset="-122"/>
              <a:sym typeface="宋体" panose="02010600030101010101" pitchFamily="2" charset="-122"/>
            </a:endParaRPr>
          </a:p>
        </p:txBody>
      </p:sp>
      <p:sp>
        <p:nvSpPr>
          <p:cNvPr id="15" name="矩形 14"/>
          <p:cNvSpPr/>
          <p:nvPr/>
        </p:nvSpPr>
        <p:spPr>
          <a:xfrm>
            <a:off x="4786314" y="6247608"/>
            <a:ext cx="1569660" cy="276999"/>
          </a:xfrm>
          <a:prstGeom prst="rect">
            <a:avLst/>
          </a:prstGeom>
        </p:spPr>
        <p:txBody>
          <a:bodyPr wrap="none">
            <a:spAutoFit/>
          </a:bodyPr>
          <a:lstStyle/>
          <a:p>
            <a:pPr lvl="0">
              <a:spcBef>
                <a:spcPct val="0"/>
              </a:spcBef>
            </a:pPr>
            <a:r>
              <a:rPr lang="zh-CN" altLang="en-US" sz="1200" b="1" dirty="0" smtClean="0">
                <a:latin typeface="宋体" panose="02010600030101010101" pitchFamily="2" charset="-122"/>
                <a:ea typeface="宋体" panose="02010600030101010101" pitchFamily="2" charset="-122"/>
                <a:sym typeface="宋体" panose="02010600030101010101" pitchFamily="2" charset="-122"/>
              </a:rPr>
              <a:t>预约及分诊自助设备</a:t>
            </a:r>
            <a:endParaRPr lang="zh-CN" altLang="en-US" sz="1200" b="1" dirty="0">
              <a:latin typeface="宋体" panose="02010600030101010101" pitchFamily="2" charset="-122"/>
              <a:ea typeface="宋体" panose="02010600030101010101" pitchFamily="2" charset="-122"/>
              <a:sym typeface="宋体" panose="02010600030101010101" pitchFamily="2" charset="-122"/>
            </a:endParaRPr>
          </a:p>
        </p:txBody>
      </p:sp>
      <p:sp>
        <p:nvSpPr>
          <p:cNvPr id="16" name="矩形 15"/>
          <p:cNvSpPr/>
          <p:nvPr/>
        </p:nvSpPr>
        <p:spPr>
          <a:xfrm>
            <a:off x="7143768" y="6263722"/>
            <a:ext cx="1261884" cy="276999"/>
          </a:xfrm>
          <a:prstGeom prst="rect">
            <a:avLst/>
          </a:prstGeom>
        </p:spPr>
        <p:txBody>
          <a:bodyPr wrap="none">
            <a:spAutoFit/>
          </a:bodyPr>
          <a:lstStyle/>
          <a:p>
            <a:pPr lvl="0">
              <a:spcBef>
                <a:spcPct val="0"/>
              </a:spcBef>
            </a:pPr>
            <a:r>
              <a:rPr lang="zh-CN" altLang="en-US" sz="1200" b="1" dirty="0" smtClean="0">
                <a:latin typeface="宋体" panose="02010600030101010101" pitchFamily="2" charset="-122"/>
                <a:ea typeface="宋体" panose="02010600030101010101" pitchFamily="2" charset="-122"/>
                <a:sym typeface="宋体" panose="02010600030101010101" pitchFamily="2" charset="-122"/>
              </a:rPr>
              <a:t>标准化村卫生室</a:t>
            </a:r>
            <a:endParaRPr lang="zh-CN" altLang="en-US" sz="1200" b="1" dirty="0">
              <a:latin typeface="宋体" panose="02010600030101010101" pitchFamily="2" charset="-122"/>
              <a:ea typeface="宋体" panose="02010600030101010101" pitchFamily="2" charset="-122"/>
              <a:sym typeface="宋体" panose="02010600030101010101" pitchFamily="2" charset="-122"/>
            </a:endParaRPr>
          </a:p>
        </p:txBody>
      </p:sp>
      <p:sp>
        <p:nvSpPr>
          <p:cNvPr id="22" name="矩形 21"/>
          <p:cNvSpPr/>
          <p:nvPr/>
        </p:nvSpPr>
        <p:spPr>
          <a:xfrm>
            <a:off x="785786" y="1285860"/>
            <a:ext cx="3262432" cy="400110"/>
          </a:xfrm>
          <a:prstGeom prst="rect">
            <a:avLst/>
          </a:prstGeom>
        </p:spPr>
        <p:txBody>
          <a:bodyPr wrap="none">
            <a:spAutoFit/>
          </a:bodyPr>
          <a:lstStyle/>
          <a:p>
            <a:pPr algn="l"/>
            <a:r>
              <a:rPr lang="zh-CN" altLang="en-US" sz="2000" b="1" dirty="0" smtClean="0">
                <a:solidFill>
                  <a:srgbClr val="FFFF00"/>
                </a:solidFill>
                <a:effectLst>
                  <a:outerShdw blurRad="38100" dist="38100" dir="2700000" algn="tl">
                    <a:srgbClr val="000000">
                      <a:alpha val="43137"/>
                    </a:srgbClr>
                  </a:outerShdw>
                </a:effectLst>
              </a:rPr>
              <a:t>如何“三师共管”家庭签约</a:t>
            </a:r>
            <a:endParaRPr lang="zh-CN" altLang="en-US" sz="2000" b="1" dirty="0">
              <a:solidFill>
                <a:srgbClr val="FF0000"/>
              </a:solidFill>
              <a:effectLst>
                <a:outerShdw blurRad="38100" dist="38100" dir="2700000" algn="tl">
                  <a:srgbClr val="000000">
                    <a:alpha val="43137"/>
                  </a:srgbClr>
                </a:outerShdw>
              </a:effectLst>
            </a:endParaRPr>
          </a:p>
        </p:txBody>
      </p:sp>
      <p:sp>
        <p:nvSpPr>
          <p:cNvPr id="2" name="文本框 1"/>
          <p:cNvSpPr txBox="1"/>
          <p:nvPr/>
        </p:nvSpPr>
        <p:spPr>
          <a:xfrm>
            <a:off x="4009405" y="1285860"/>
            <a:ext cx="3015569" cy="400110"/>
          </a:xfrm>
          <a:prstGeom prst="rect">
            <a:avLst/>
          </a:prstGeom>
          <a:noFill/>
        </p:spPr>
        <p:txBody>
          <a:bodyPr wrap="none" rtlCol="0" anchor="t">
            <a:spAutoFit/>
          </a:bodyPr>
          <a:lstStyle/>
          <a:p>
            <a:pPr algn="l"/>
            <a:r>
              <a:rPr lang="en-US" altLang="zh-CN" sz="2000" b="1" dirty="0" smtClean="0">
                <a:solidFill>
                  <a:srgbClr val="FF0000"/>
                </a:solidFill>
                <a:effectLst>
                  <a:outerShdw blurRad="38100" dist="38100" dir="2700000" algn="tl">
                    <a:srgbClr val="000000">
                      <a:alpha val="43137"/>
                    </a:srgbClr>
                  </a:outerShdw>
                </a:effectLst>
                <a:sym typeface="+mn-ea"/>
              </a:rPr>
              <a:t>—— </a:t>
            </a:r>
            <a:r>
              <a:rPr lang="zh-CN" altLang="en-US" sz="2000" b="1" dirty="0" smtClean="0">
                <a:solidFill>
                  <a:srgbClr val="FF0000"/>
                </a:solidFill>
                <a:effectLst>
                  <a:outerShdw blurRad="38100" dist="38100" dir="2700000" algn="tl">
                    <a:srgbClr val="000000">
                      <a:alpha val="43137"/>
                    </a:srgbClr>
                  </a:outerShdw>
                </a:effectLst>
                <a:sym typeface="+mn-ea"/>
              </a:rPr>
              <a:t>基层乐意接、接得住</a:t>
            </a:r>
            <a:endParaRPr lang="zh-CN" altLang="en-US" sz="2000" dirty="0"/>
          </a:p>
        </p:txBody>
      </p:sp>
      <p:pic>
        <p:nvPicPr>
          <p:cNvPr id="21" name="图片 20" descr="微信图片_20170607125700.png"/>
          <p:cNvPicPr>
            <a:picLocks noChangeAspect="1"/>
          </p:cNvPicPr>
          <p:nvPr/>
        </p:nvPicPr>
        <p:blipFill>
          <a:blip r:embed="rId7"/>
          <a:stretch>
            <a:fillRect/>
          </a:stretch>
        </p:blipFill>
        <p:spPr>
          <a:xfrm>
            <a:off x="714348" y="2857496"/>
            <a:ext cx="3571900" cy="37147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anim calcmode="lin" valueType="num">
                                      <p:cBhvr>
                                        <p:cTn id="21" dur="500" fill="hold"/>
                                        <p:tgtEl>
                                          <p:spTgt spid="9"/>
                                        </p:tgtEl>
                                        <p:attrNameLst>
                                          <p:attrName>ppt_x</p:attrName>
                                        </p:attrNameLst>
                                      </p:cBhvr>
                                      <p:tavLst>
                                        <p:tav tm="0">
                                          <p:val>
                                            <p:strVal val="#ppt_x"/>
                                          </p:val>
                                        </p:tav>
                                        <p:tav tm="100000">
                                          <p:val>
                                            <p:strVal val="#ppt_x"/>
                                          </p:val>
                                        </p:tav>
                                      </p:tavLst>
                                    </p:anim>
                                    <p:anim calcmode="lin" valueType="num">
                                      <p:cBhvr>
                                        <p:cTn id="22" dur="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anim calcmode="lin" valueType="num">
                                      <p:cBhvr>
                                        <p:cTn id="26" dur="500" fill="hold"/>
                                        <p:tgtEl>
                                          <p:spTgt spid="13"/>
                                        </p:tgtEl>
                                        <p:attrNameLst>
                                          <p:attrName>ppt_x</p:attrName>
                                        </p:attrNameLst>
                                      </p:cBhvr>
                                      <p:tavLst>
                                        <p:tav tm="0">
                                          <p:val>
                                            <p:strVal val="#ppt_x"/>
                                          </p:val>
                                        </p:tav>
                                        <p:tav tm="100000">
                                          <p:val>
                                            <p:strVal val="#ppt_x"/>
                                          </p:val>
                                        </p:tav>
                                      </p:tavLst>
                                    </p:anim>
                                    <p:anim calcmode="lin" valueType="num">
                                      <p:cBhvr>
                                        <p:cTn id="27" dur="50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anim calcmode="lin" valueType="num">
                                      <p:cBhvr>
                                        <p:cTn id="32" dur="500" fill="hold"/>
                                        <p:tgtEl>
                                          <p:spTgt spid="10"/>
                                        </p:tgtEl>
                                        <p:attrNameLst>
                                          <p:attrName>ppt_x</p:attrName>
                                        </p:attrNameLst>
                                      </p:cBhvr>
                                      <p:tavLst>
                                        <p:tav tm="0">
                                          <p:val>
                                            <p:strVal val="#ppt_x"/>
                                          </p:val>
                                        </p:tav>
                                        <p:tav tm="100000">
                                          <p:val>
                                            <p:strVal val="#ppt_x"/>
                                          </p:val>
                                        </p:tav>
                                      </p:tavLst>
                                    </p:anim>
                                    <p:anim calcmode="lin" valueType="num">
                                      <p:cBhvr>
                                        <p:cTn id="33" dur="5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anim calcmode="lin" valueType="num">
                                      <p:cBhvr>
                                        <p:cTn id="37" dur="500" fill="hold"/>
                                        <p:tgtEl>
                                          <p:spTgt spid="14"/>
                                        </p:tgtEl>
                                        <p:attrNameLst>
                                          <p:attrName>ppt_x</p:attrName>
                                        </p:attrNameLst>
                                      </p:cBhvr>
                                      <p:tavLst>
                                        <p:tav tm="0">
                                          <p:val>
                                            <p:strVal val="#ppt_x"/>
                                          </p:val>
                                        </p:tav>
                                        <p:tav tm="100000">
                                          <p:val>
                                            <p:strVal val="#ppt_x"/>
                                          </p:val>
                                        </p:tav>
                                      </p:tavLst>
                                    </p:anim>
                                    <p:anim calcmode="lin" valueType="num">
                                      <p:cBhvr>
                                        <p:cTn id="38" dur="500" fill="hold"/>
                                        <p:tgtEl>
                                          <p:spTgt spid="14"/>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ppt_x</p:attrName>
                                        </p:attrNameLst>
                                      </p:cBhvr>
                                      <p:tavLst>
                                        <p:tav tm="0">
                                          <p:val>
                                            <p:strVal val="#ppt_x"/>
                                          </p:val>
                                        </p:tav>
                                        <p:tav tm="100000">
                                          <p:val>
                                            <p:strVal val="#ppt_x"/>
                                          </p:val>
                                        </p:tav>
                                      </p:tavLst>
                                    </p:anim>
                                    <p:anim calcmode="lin" valueType="num">
                                      <p:cBhvr>
                                        <p:cTn id="44" dur="5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anim calcmode="lin" valueType="num">
                                      <p:cBhvr>
                                        <p:cTn id="48" dur="500" fill="hold"/>
                                        <p:tgtEl>
                                          <p:spTgt spid="15"/>
                                        </p:tgtEl>
                                        <p:attrNameLst>
                                          <p:attrName>ppt_x</p:attrName>
                                        </p:attrNameLst>
                                      </p:cBhvr>
                                      <p:tavLst>
                                        <p:tav tm="0">
                                          <p:val>
                                            <p:strVal val="#ppt_x"/>
                                          </p:val>
                                        </p:tav>
                                        <p:tav tm="100000">
                                          <p:val>
                                            <p:strVal val="#ppt_x"/>
                                          </p:val>
                                        </p:tav>
                                      </p:tavLst>
                                    </p:anim>
                                    <p:anim calcmode="lin" valueType="num">
                                      <p:cBhvr>
                                        <p:cTn id="49" dur="500" fill="hold"/>
                                        <p:tgtEl>
                                          <p:spTgt spid="15"/>
                                        </p:tgtEl>
                                        <p:attrNameLst>
                                          <p:attrName>ppt_y</p:attrName>
                                        </p:attrNameLst>
                                      </p:cBhvr>
                                      <p:tavLst>
                                        <p:tav tm="0">
                                          <p:val>
                                            <p:strVal val="#ppt_y+.1"/>
                                          </p:val>
                                        </p:tav>
                                        <p:tav tm="100000">
                                          <p:val>
                                            <p:strVal val="#ppt_y"/>
                                          </p:val>
                                        </p:tav>
                                      </p:tavLst>
                                    </p:anim>
                                  </p:childTnLst>
                                </p:cTn>
                              </p:par>
                            </p:childTnLst>
                          </p:cTn>
                        </p:par>
                        <p:par>
                          <p:cTn id="50" fill="hold">
                            <p:stCondLst>
                              <p:cond delay="2500"/>
                            </p:stCondLst>
                            <p:childTnLst>
                              <p:par>
                                <p:cTn id="51" presetID="42" presetClass="entr" presetSubtype="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anim calcmode="lin" valueType="num">
                                      <p:cBhvr>
                                        <p:cTn id="54" dur="500" fill="hold"/>
                                        <p:tgtEl>
                                          <p:spTgt spid="12"/>
                                        </p:tgtEl>
                                        <p:attrNameLst>
                                          <p:attrName>ppt_x</p:attrName>
                                        </p:attrNameLst>
                                      </p:cBhvr>
                                      <p:tavLst>
                                        <p:tav tm="0">
                                          <p:val>
                                            <p:strVal val="#ppt_x"/>
                                          </p:val>
                                        </p:tav>
                                        <p:tav tm="100000">
                                          <p:val>
                                            <p:strVal val="#ppt_x"/>
                                          </p:val>
                                        </p:tav>
                                      </p:tavLst>
                                    </p:anim>
                                    <p:anim calcmode="lin" valueType="num">
                                      <p:cBhvr>
                                        <p:cTn id="55" dur="500" fill="hold"/>
                                        <p:tgtEl>
                                          <p:spTgt spid="1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anim calcmode="lin" valueType="num">
                                      <p:cBhvr>
                                        <p:cTn id="59" dur="500" fill="hold"/>
                                        <p:tgtEl>
                                          <p:spTgt spid="16"/>
                                        </p:tgtEl>
                                        <p:attrNameLst>
                                          <p:attrName>ppt_x</p:attrName>
                                        </p:attrNameLst>
                                      </p:cBhvr>
                                      <p:tavLst>
                                        <p:tav tm="0">
                                          <p:val>
                                            <p:strVal val="#ppt_x"/>
                                          </p:val>
                                        </p:tav>
                                        <p:tav tm="100000">
                                          <p:val>
                                            <p:strVal val="#ppt_x"/>
                                          </p:val>
                                        </p:tav>
                                      </p:tavLst>
                                    </p:anim>
                                    <p:anim calcmode="lin" valueType="num">
                                      <p:cBhvr>
                                        <p:cTn id="60" dur="500" fill="hold"/>
                                        <p:tgtEl>
                                          <p:spTgt spid="16"/>
                                        </p:tgtEl>
                                        <p:attrNameLst>
                                          <p:attrName>ppt_y</p:attrName>
                                        </p:attrNameLst>
                                      </p:cBhvr>
                                      <p:tavLst>
                                        <p:tav tm="0">
                                          <p:val>
                                            <p:strVal val="#ppt_y+.1"/>
                                          </p:val>
                                        </p:tav>
                                        <p:tav tm="100000">
                                          <p:val>
                                            <p:strVal val="#ppt_y"/>
                                          </p:val>
                                        </p:tav>
                                      </p:tavLst>
                                    </p:anim>
                                  </p:childTnLst>
                                </p:cTn>
                              </p:par>
                            </p:childTnLst>
                          </p:cTn>
                        </p:par>
                        <p:par>
                          <p:cTn id="61" fill="hold">
                            <p:stCondLst>
                              <p:cond delay="3000"/>
                            </p:stCondLst>
                            <p:childTnLst>
                              <p:par>
                                <p:cTn id="62" presetID="3" presetClass="entr" presetSubtype="10" fill="hold"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linds(horizontal)">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xit" presetSubtype="0" fill="hold" nodeType="clickEffect">
                                  <p:stCondLst>
                                    <p:cond delay="0"/>
                                  </p:stCondLst>
                                  <p:childTnLst>
                                    <p:animEffect transition="out" filter="dissolve">
                                      <p:cBhvr>
                                        <p:cTn id="68" dur="500"/>
                                        <p:tgtEl>
                                          <p:spTgt spid="21"/>
                                        </p:tgtEl>
                                      </p:cBhvr>
                                    </p:animEffect>
                                    <p:set>
                                      <p:cBhvr>
                                        <p:cTn id="69"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15" grpId="0"/>
      <p:bldP spid="16"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cxnSp>
        <p:nvCxnSpPr>
          <p:cNvPr id="4" name="直接连接符 3"/>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三、提升基层服务能力</a:t>
            </a:r>
          </a:p>
        </p:txBody>
      </p:sp>
      <p:sp>
        <p:nvSpPr>
          <p:cNvPr id="18" name="椭圆 17"/>
          <p:cNvSpPr/>
          <p:nvPr/>
        </p:nvSpPr>
        <p:spPr>
          <a:xfrm>
            <a:off x="1500166" y="4477772"/>
            <a:ext cx="2571768" cy="1643074"/>
          </a:xfrm>
          <a:prstGeom prst="ellipse">
            <a:avLst/>
          </a:prstGeom>
          <a:blipFill rotWithShape="1">
            <a:blip r:embed="rId2" cstate="prin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椭圆 18"/>
          <p:cNvSpPr/>
          <p:nvPr/>
        </p:nvSpPr>
        <p:spPr>
          <a:xfrm>
            <a:off x="4705148" y="4468044"/>
            <a:ext cx="2643206" cy="1643074"/>
          </a:xfrm>
          <a:prstGeom prst="ellipse">
            <a:avLst/>
          </a:prstGeom>
          <a:blipFill rotWithShape="1">
            <a:blip r:embed="rId3" cstate="prin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p:cNvSpPr/>
          <p:nvPr/>
        </p:nvSpPr>
        <p:spPr>
          <a:xfrm>
            <a:off x="1785918" y="6286520"/>
            <a:ext cx="6072230" cy="338554"/>
          </a:xfrm>
          <a:prstGeom prst="rect">
            <a:avLst/>
          </a:prstGeom>
        </p:spPr>
        <p:txBody>
          <a:bodyPr wrap="square">
            <a:spAutoFit/>
          </a:bodyPr>
          <a:lstStyle/>
          <a:p>
            <a:r>
              <a:rPr lang="zh-CN" altLang="en-US" sz="1600" dirty="0" smtClean="0">
                <a:solidFill>
                  <a:srgbClr val="FFFF33"/>
                </a:solidFill>
                <a:latin typeface="黑体" panose="02010609060101010101" pitchFamily="2" charset="-122"/>
                <a:ea typeface="黑体" panose="02010609060101010101" pitchFamily="2" charset="-122"/>
                <a:sym typeface="+mn-ea"/>
              </a:rPr>
              <a:t>2016年全市共计有</a:t>
            </a:r>
            <a:r>
              <a:rPr lang="zh-CN" altLang="en-US" sz="1600" dirty="0" smtClean="0">
                <a:solidFill>
                  <a:srgbClr val="FF0000"/>
                </a:solidFill>
                <a:latin typeface="黑体" panose="02010609060101010101" pitchFamily="2" charset="-122"/>
                <a:ea typeface="黑体" panose="02010609060101010101" pitchFamily="2" charset="-122"/>
                <a:sym typeface="+mn-ea"/>
              </a:rPr>
              <a:t>195名专家</a:t>
            </a:r>
            <a:r>
              <a:rPr lang="zh-CN" altLang="en-US" sz="1600" dirty="0" smtClean="0">
                <a:solidFill>
                  <a:srgbClr val="FFFF33"/>
                </a:solidFill>
                <a:latin typeface="黑体" panose="02010609060101010101" pitchFamily="2" charset="-122"/>
                <a:ea typeface="黑体" panose="02010609060101010101" pitchFamily="2" charset="-122"/>
                <a:sym typeface="+mn-ea"/>
              </a:rPr>
              <a:t>下社区共带教</a:t>
            </a:r>
            <a:r>
              <a:rPr lang="zh-CN" altLang="en-US" sz="1600" dirty="0" smtClean="0">
                <a:solidFill>
                  <a:srgbClr val="FF0000"/>
                </a:solidFill>
                <a:latin typeface="黑体" panose="02010609060101010101" pitchFamily="2" charset="-122"/>
                <a:ea typeface="黑体" panose="02010609060101010101" pitchFamily="2" charset="-122"/>
                <a:sym typeface="+mn-ea"/>
              </a:rPr>
              <a:t>全科医生250人</a:t>
            </a:r>
            <a:endParaRPr lang="zh-CN" altLang="en-US" sz="1600" dirty="0" smtClean="0">
              <a:solidFill>
                <a:srgbClr val="FFFF33"/>
              </a:solidFill>
              <a:latin typeface="黑体" panose="02010609060101010101" pitchFamily="2" charset="-122"/>
              <a:ea typeface="黑体" panose="02010609060101010101" pitchFamily="2" charset="-122"/>
              <a:sym typeface="+mn-ea"/>
            </a:endParaRPr>
          </a:p>
        </p:txBody>
      </p:sp>
      <p:sp>
        <p:nvSpPr>
          <p:cNvPr id="21" name="文本框 1"/>
          <p:cNvSpPr txBox="1"/>
          <p:nvPr/>
        </p:nvSpPr>
        <p:spPr>
          <a:xfrm>
            <a:off x="1284735" y="2747146"/>
            <a:ext cx="6144785" cy="830997"/>
          </a:xfrm>
          <a:prstGeom prst="rect">
            <a:avLst/>
          </a:prstGeom>
          <a:noFill/>
        </p:spPr>
        <p:txBody>
          <a:bodyPr wrap="square" rtlCol="0" anchor="t">
            <a:spAutoFit/>
          </a:bodyPr>
          <a:lstStyle/>
          <a:p>
            <a:pPr marL="342900" indent="-342900">
              <a:lnSpc>
                <a:spcPct val="150000"/>
              </a:lnSpc>
              <a:buFont typeface="Wingdings" panose="05000000000000000000" pitchFamily="2" charset="2"/>
              <a:buChar char="u"/>
            </a:pPr>
            <a:r>
              <a:rPr lang="zh-CN" altLang="zh-CN" sz="1600" dirty="0">
                <a:solidFill>
                  <a:schemeClr val="bg1"/>
                </a:solidFill>
                <a:effectLst/>
                <a:latin typeface="宋体" panose="02010600030101010101" pitchFamily="2" charset="-122"/>
                <a:cs typeface="华康俪金黑W8(P)"/>
                <a:sym typeface="+mn-ea"/>
              </a:rPr>
              <a:t>明确</a:t>
            </a:r>
            <a:r>
              <a:rPr lang="zh-CN" altLang="zh-CN" sz="1600" b="1" dirty="0">
                <a:solidFill>
                  <a:srgbClr val="FFFF00"/>
                </a:solidFill>
                <a:effectLst/>
                <a:latin typeface="宋体" panose="02010600030101010101" pitchFamily="2" charset="-122"/>
                <a:cs typeface="华康俪金黑W8(P)"/>
                <a:sym typeface="+mn-ea"/>
              </a:rPr>
              <a:t>基层病种目录</a:t>
            </a:r>
            <a:r>
              <a:rPr lang="zh-CN" altLang="zh-CN" sz="1600" dirty="0">
                <a:solidFill>
                  <a:schemeClr val="bg1"/>
                </a:solidFill>
                <a:effectLst/>
                <a:latin typeface="宋体" panose="02010600030101010101" pitchFamily="2" charset="-122"/>
                <a:cs typeface="华康俪金黑W8(P)"/>
                <a:sym typeface="+mn-ea"/>
              </a:rPr>
              <a:t>和</a:t>
            </a:r>
            <a:r>
              <a:rPr lang="zh-CN" altLang="zh-CN" sz="1600" b="1" dirty="0">
                <a:solidFill>
                  <a:srgbClr val="FFFF00"/>
                </a:solidFill>
                <a:effectLst/>
                <a:latin typeface="宋体" panose="02010600030101010101" pitchFamily="2" charset="-122"/>
                <a:cs typeface="华康俪金黑W8(P)"/>
                <a:sym typeface="+mn-ea"/>
              </a:rPr>
              <a:t>诊疗</a:t>
            </a:r>
            <a:r>
              <a:rPr lang="zh-CN" altLang="zh-CN" sz="1600" b="1" dirty="0" smtClean="0">
                <a:solidFill>
                  <a:srgbClr val="FFFF00"/>
                </a:solidFill>
                <a:effectLst/>
                <a:latin typeface="宋体" panose="02010600030101010101" pitchFamily="2" charset="-122"/>
                <a:cs typeface="华康俪金黑W8(P)"/>
                <a:sym typeface="+mn-ea"/>
              </a:rPr>
              <a:t>标准</a:t>
            </a:r>
            <a:r>
              <a:rPr lang="zh-CN" altLang="en-US" sz="1600" b="1" dirty="0" smtClean="0">
                <a:solidFill>
                  <a:srgbClr val="FFFF00"/>
                </a:solidFill>
                <a:effectLst/>
                <a:latin typeface="宋体" panose="02010600030101010101" pitchFamily="2" charset="-122"/>
                <a:cs typeface="华康俪金黑W8(P)"/>
                <a:sym typeface="+mn-ea"/>
              </a:rPr>
              <a:t>，</a:t>
            </a:r>
            <a:r>
              <a:rPr lang="zh-CN" altLang="en-US" sz="1600" dirty="0" smtClean="0">
                <a:solidFill>
                  <a:schemeClr val="bg1"/>
                </a:solidFill>
                <a:sym typeface="+mn-ea"/>
              </a:rPr>
              <a:t>用药品种和三级医院一致。</a:t>
            </a:r>
            <a:endParaRPr lang="zh-CN" altLang="zh-CN" sz="1600" dirty="0">
              <a:solidFill>
                <a:schemeClr val="bg1"/>
              </a:solidFill>
              <a:effectLst/>
              <a:latin typeface="宋体" panose="02010600030101010101" pitchFamily="2" charset="-122"/>
              <a:cs typeface="华康俪金黑W8(P)"/>
              <a:sym typeface="+mn-ea"/>
            </a:endParaRPr>
          </a:p>
          <a:p>
            <a:pPr marL="342900" indent="-342900">
              <a:lnSpc>
                <a:spcPct val="150000"/>
              </a:lnSpc>
              <a:buFont typeface="Wingdings" panose="05000000000000000000" pitchFamily="2" charset="2"/>
              <a:buChar char="u"/>
            </a:pPr>
            <a:r>
              <a:rPr lang="zh-CN" altLang="zh-CN" sz="1600" dirty="0">
                <a:solidFill>
                  <a:schemeClr val="bg1"/>
                </a:solidFill>
                <a:effectLst/>
                <a:latin typeface="宋体" panose="02010600030101010101" pitchFamily="2" charset="-122"/>
                <a:cs typeface="华康俪金黑W8(P)"/>
                <a:sym typeface="+mn-ea"/>
              </a:rPr>
              <a:t>大医院选拔</a:t>
            </a:r>
            <a:r>
              <a:rPr lang="en-US" altLang="zh-CN" sz="1600" b="1" dirty="0">
                <a:solidFill>
                  <a:srgbClr val="FFFF00"/>
                </a:solidFill>
                <a:effectLst/>
                <a:latin typeface="宋体" panose="02010600030101010101" pitchFamily="2" charset="-122"/>
                <a:cs typeface="华康俪金黑W8(P)"/>
                <a:sym typeface="+mn-ea"/>
              </a:rPr>
              <a:t>“</a:t>
            </a:r>
            <a:r>
              <a:rPr lang="zh-CN" altLang="en-US" sz="1600" b="1" dirty="0">
                <a:solidFill>
                  <a:srgbClr val="FFFF00"/>
                </a:solidFill>
                <a:effectLst/>
                <a:latin typeface="宋体" panose="02010600030101010101" pitchFamily="2" charset="-122"/>
                <a:cs typeface="华康俪金黑W8(P)"/>
                <a:sym typeface="+mn-ea"/>
              </a:rPr>
              <a:t>医疗总监</a:t>
            </a:r>
            <a:r>
              <a:rPr lang="en-US" altLang="zh-CN" sz="1600" b="1" dirty="0">
                <a:solidFill>
                  <a:srgbClr val="FFFF00"/>
                </a:solidFill>
                <a:effectLst/>
                <a:latin typeface="宋体" panose="02010600030101010101" pitchFamily="2" charset="-122"/>
                <a:cs typeface="华康俪金黑W8(P)"/>
                <a:sym typeface="+mn-ea"/>
              </a:rPr>
              <a:t>”</a:t>
            </a:r>
            <a:r>
              <a:rPr lang="zh-CN" altLang="en-US" sz="1600" dirty="0">
                <a:solidFill>
                  <a:schemeClr val="bg1"/>
                </a:solidFill>
                <a:effectLst/>
                <a:latin typeface="宋体" panose="02010600030101010101" pitchFamily="2" charset="-122"/>
                <a:cs typeface="华康俪金黑W8(P)"/>
                <a:sym typeface="+mn-ea"/>
              </a:rPr>
              <a:t>派驻基层医疗机构</a:t>
            </a:r>
            <a:endParaRPr lang="zh-CN" altLang="en-US" sz="1600" dirty="0">
              <a:solidFill>
                <a:schemeClr val="bg1"/>
              </a:solidFill>
              <a:sym typeface="+mn-ea"/>
            </a:endParaRPr>
          </a:p>
        </p:txBody>
      </p:sp>
      <p:sp>
        <p:nvSpPr>
          <p:cNvPr id="23" name="文本框 9"/>
          <p:cNvSpPr txBox="1"/>
          <p:nvPr/>
        </p:nvSpPr>
        <p:spPr>
          <a:xfrm>
            <a:off x="1288746" y="3500438"/>
            <a:ext cx="5212080" cy="830997"/>
          </a:xfrm>
          <a:prstGeom prst="rect">
            <a:avLst/>
          </a:prstGeom>
          <a:noFill/>
        </p:spPr>
        <p:txBody>
          <a:bodyPr wrap="square" rtlCol="0" anchor="t">
            <a:spAutoFit/>
          </a:bodyPr>
          <a:lstStyle/>
          <a:p>
            <a:pPr marL="342900" indent="-342900">
              <a:lnSpc>
                <a:spcPct val="150000"/>
              </a:lnSpc>
              <a:buFont typeface="Wingdings" panose="05000000000000000000" pitchFamily="2" charset="2"/>
              <a:buChar char="u"/>
            </a:pPr>
            <a:r>
              <a:rPr lang="zh-CN" altLang="en-US" sz="1600" dirty="0">
                <a:solidFill>
                  <a:schemeClr val="bg1"/>
                </a:solidFill>
                <a:latin typeface="宋体" panose="02010600030101010101" pitchFamily="2" charset="-122"/>
                <a:cs typeface="华康俪金黑W8(P)"/>
                <a:sym typeface="+mn-ea"/>
              </a:rPr>
              <a:t>财政专项补助专家下社区</a:t>
            </a:r>
          </a:p>
          <a:p>
            <a:pPr marL="342900" indent="-342900">
              <a:lnSpc>
                <a:spcPct val="150000"/>
              </a:lnSpc>
              <a:buFont typeface="Wingdings" panose="05000000000000000000" pitchFamily="2" charset="2"/>
              <a:buChar char="u"/>
            </a:pPr>
            <a:r>
              <a:rPr lang="zh-CN" altLang="en-US" sz="1600" dirty="0">
                <a:solidFill>
                  <a:schemeClr val="bg1"/>
                </a:solidFill>
                <a:latin typeface="宋体" panose="02010600030101010101" pitchFamily="2" charset="-122"/>
                <a:cs typeface="华康俪金黑W8(P)"/>
                <a:sym typeface="+mn-ea"/>
              </a:rPr>
              <a:t>专家下社区</a:t>
            </a:r>
            <a:r>
              <a:rPr lang="en-US" altLang="zh-CN" sz="1600" dirty="0">
                <a:solidFill>
                  <a:schemeClr val="bg1"/>
                </a:solidFill>
                <a:latin typeface="宋体" panose="02010600030101010101" pitchFamily="2" charset="-122"/>
                <a:cs typeface="华康俪金黑W8(P)"/>
                <a:sym typeface="+mn-ea"/>
              </a:rPr>
              <a:t>“</a:t>
            </a:r>
            <a:r>
              <a:rPr lang="zh-CN" altLang="en-US" sz="1600" dirty="0">
                <a:solidFill>
                  <a:schemeClr val="bg1"/>
                </a:solidFill>
                <a:latin typeface="宋体" panose="02010600030101010101" pitchFamily="2" charset="-122"/>
                <a:cs typeface="华康俪金黑W8(P)"/>
                <a:sym typeface="+mn-ea"/>
              </a:rPr>
              <a:t>传、帮、带</a:t>
            </a:r>
            <a:r>
              <a:rPr lang="en-US" altLang="zh-CN" sz="1600" dirty="0">
                <a:solidFill>
                  <a:schemeClr val="bg1"/>
                </a:solidFill>
                <a:latin typeface="宋体" panose="02010600030101010101" pitchFamily="2" charset="-122"/>
                <a:cs typeface="华康俪金黑W8(P)"/>
                <a:sym typeface="+mn-ea"/>
              </a:rPr>
              <a:t>”</a:t>
            </a:r>
            <a:r>
              <a:rPr lang="zh-CN" altLang="en-US" sz="1600" dirty="0">
                <a:solidFill>
                  <a:schemeClr val="bg1"/>
                </a:solidFill>
                <a:latin typeface="宋体" panose="02010600030101010101" pitchFamily="2" charset="-122"/>
                <a:cs typeface="华康俪金黑W8(P)"/>
                <a:sym typeface="+mn-ea"/>
              </a:rPr>
              <a:t>，提升服务能力</a:t>
            </a:r>
          </a:p>
        </p:txBody>
      </p:sp>
      <p:sp>
        <p:nvSpPr>
          <p:cNvPr id="24" name="矩形 23"/>
          <p:cNvSpPr/>
          <p:nvPr/>
        </p:nvSpPr>
        <p:spPr>
          <a:xfrm>
            <a:off x="642910" y="2338786"/>
            <a:ext cx="7429552" cy="369332"/>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2</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）提高基层医疗质量</a:t>
            </a:r>
            <a:endParaRPr lang="zh-CN" altLang="en-US" dirty="0" smtClean="0">
              <a:solidFill>
                <a:schemeClr val="bg1"/>
              </a:solidFill>
              <a:latin typeface="黑体" panose="02010609060101010101" pitchFamily="2" charset="-122"/>
              <a:ea typeface="黑体" panose="02010609060101010101" pitchFamily="2" charset="-122"/>
            </a:endParaRPr>
          </a:p>
        </p:txBody>
      </p:sp>
      <p:sp>
        <p:nvSpPr>
          <p:cNvPr id="25" name="矩形 24"/>
          <p:cNvSpPr/>
          <p:nvPr/>
        </p:nvSpPr>
        <p:spPr>
          <a:xfrm>
            <a:off x="785786" y="1285860"/>
            <a:ext cx="3262432" cy="400110"/>
          </a:xfrm>
          <a:prstGeom prst="rect">
            <a:avLst/>
          </a:prstGeom>
        </p:spPr>
        <p:txBody>
          <a:bodyPr wrap="none">
            <a:spAutoFit/>
          </a:bodyPr>
          <a:lstStyle/>
          <a:p>
            <a:pPr algn="l"/>
            <a:r>
              <a:rPr lang="zh-CN" altLang="en-US" sz="2000" b="1" dirty="0" smtClean="0">
                <a:solidFill>
                  <a:srgbClr val="FFFF00"/>
                </a:solidFill>
                <a:effectLst>
                  <a:outerShdw blurRad="38100" dist="38100" dir="2700000" algn="tl">
                    <a:srgbClr val="000000">
                      <a:alpha val="43137"/>
                    </a:srgbClr>
                  </a:outerShdw>
                </a:effectLst>
              </a:rPr>
              <a:t>如何“三师共管”家庭签约</a:t>
            </a:r>
            <a:endParaRPr lang="zh-CN" altLang="en-US" sz="2000" b="1" dirty="0">
              <a:solidFill>
                <a:srgbClr val="FF0000"/>
              </a:solidFill>
              <a:effectLst>
                <a:outerShdw blurRad="38100" dist="38100" dir="2700000" algn="tl">
                  <a:srgbClr val="000000">
                    <a:alpha val="43137"/>
                  </a:srgbClr>
                </a:outerShdw>
              </a:effectLst>
            </a:endParaRPr>
          </a:p>
        </p:txBody>
      </p:sp>
      <p:sp>
        <p:nvSpPr>
          <p:cNvPr id="26" name="文本框 1"/>
          <p:cNvSpPr txBox="1"/>
          <p:nvPr/>
        </p:nvSpPr>
        <p:spPr>
          <a:xfrm>
            <a:off x="4009405" y="1285860"/>
            <a:ext cx="3015569" cy="400110"/>
          </a:xfrm>
          <a:prstGeom prst="rect">
            <a:avLst/>
          </a:prstGeom>
          <a:noFill/>
        </p:spPr>
        <p:txBody>
          <a:bodyPr wrap="none" rtlCol="0" anchor="t">
            <a:spAutoFit/>
          </a:bodyPr>
          <a:lstStyle/>
          <a:p>
            <a:pPr algn="l"/>
            <a:r>
              <a:rPr lang="en-US" altLang="zh-CN" sz="2000" b="1" dirty="0" smtClean="0">
                <a:solidFill>
                  <a:srgbClr val="FF0000"/>
                </a:solidFill>
                <a:effectLst>
                  <a:outerShdw blurRad="38100" dist="38100" dir="2700000" algn="tl">
                    <a:srgbClr val="000000">
                      <a:alpha val="43137"/>
                    </a:srgbClr>
                  </a:outerShdw>
                </a:effectLst>
                <a:sym typeface="+mn-ea"/>
              </a:rPr>
              <a:t>—— </a:t>
            </a:r>
            <a:r>
              <a:rPr lang="zh-CN" altLang="en-US" sz="2000" b="1" dirty="0" smtClean="0">
                <a:solidFill>
                  <a:srgbClr val="FF0000"/>
                </a:solidFill>
                <a:effectLst>
                  <a:outerShdw blurRad="38100" dist="38100" dir="2700000" algn="tl">
                    <a:srgbClr val="000000">
                      <a:alpha val="43137"/>
                    </a:srgbClr>
                  </a:outerShdw>
                </a:effectLst>
                <a:sym typeface="+mn-ea"/>
              </a:rPr>
              <a:t>基层乐意接、接得住</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1000"/>
                                        <p:tgtEl>
                                          <p:spTgt spid="18"/>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circle(out)">
                                      <p:cBhvr>
                                        <p:cTn id="14" dur="1000"/>
                                        <p:tgtEl>
                                          <p:spTgt spid="19"/>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par>
                          <p:cTn id="31" fill="hold">
                            <p:stCondLst>
                              <p:cond delay="2500"/>
                            </p:stCondLst>
                            <p:childTnLst>
                              <p:par>
                                <p:cTn id="32" presetID="22" presetClass="entr" presetSubtype="8" fill="hold" grpId="0" nodeType="afterEffect">
                                  <p:stCondLst>
                                    <p:cond delay="50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bldLvl="0" animBg="1"/>
      <p:bldP spid="19" grpId="0" bldLvl="0" animBg="1"/>
      <p:bldP spid="20" grpId="0"/>
      <p:bldP spid="21" grpId="0"/>
      <p:bldP spid="23" grpId="0"/>
      <p:bldP spid="24"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effectLst>
                  <a:outerShdw blurRad="38100" dist="38100" dir="2700000" algn="tl">
                    <a:srgbClr val="000000">
                      <a:alpha val="43137"/>
                    </a:srgbClr>
                  </a:outerShdw>
                </a:effectLst>
              </a:rPr>
              <a:t>Contents</a:t>
            </a:r>
            <a:endParaRPr lang="zh-CN" altLang="en-US" b="1" dirty="0">
              <a:effectLst>
                <a:outerShdw blurRad="38100" dist="38100" dir="2700000" algn="tl">
                  <a:srgbClr val="000000">
                    <a:alpha val="43137"/>
                  </a:srgbClr>
                </a:outerShdw>
              </a:effectLst>
            </a:endParaRPr>
          </a:p>
        </p:txBody>
      </p:sp>
      <p:grpSp>
        <p:nvGrpSpPr>
          <p:cNvPr id="9" name="组合 8"/>
          <p:cNvGrpSpPr/>
          <p:nvPr/>
        </p:nvGrpSpPr>
        <p:grpSpPr>
          <a:xfrm>
            <a:off x="2240521" y="2000240"/>
            <a:ext cx="740653" cy="740653"/>
            <a:chOff x="2055598" y="1916830"/>
            <a:chExt cx="1008112" cy="1008112"/>
          </a:xfrm>
        </p:grpSpPr>
        <p:sp>
          <p:nvSpPr>
            <p:cNvPr id="5" name="椭圆 4"/>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椭圆 5"/>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5" idx="4"/>
          </p:cNvCxnSpPr>
          <p:nvPr/>
        </p:nvCxnSpPr>
        <p:spPr>
          <a:xfrm>
            <a:off x="2610848" y="2635086"/>
            <a:ext cx="4739852"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240521" y="3045537"/>
            <a:ext cx="740653" cy="740653"/>
            <a:chOff x="2055598" y="1916830"/>
            <a:chExt cx="1008112" cy="1008112"/>
          </a:xfrm>
        </p:grpSpPr>
        <p:sp>
          <p:nvSpPr>
            <p:cNvPr id="15" name="椭圆 14"/>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椭圆 16"/>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a:stCxn id="15" idx="4"/>
          </p:cNvCxnSpPr>
          <p:nvPr/>
        </p:nvCxnSpPr>
        <p:spPr>
          <a:xfrm>
            <a:off x="2610848" y="3680383"/>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2240521" y="4143380"/>
            <a:ext cx="740653" cy="740653"/>
            <a:chOff x="2055598" y="1916830"/>
            <a:chExt cx="1008112" cy="1008112"/>
          </a:xfrm>
        </p:grpSpPr>
        <p:sp>
          <p:nvSpPr>
            <p:cNvPr id="20" name="椭圆 19"/>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椭圆 21"/>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a:stCxn id="20" idx="4"/>
          </p:cNvCxnSpPr>
          <p:nvPr/>
        </p:nvCxnSpPr>
        <p:spPr>
          <a:xfrm>
            <a:off x="2610848" y="4778226"/>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28992" y="2110079"/>
            <a:ext cx="2808312" cy="461665"/>
          </a:xfrm>
          <a:prstGeom prst="rect">
            <a:avLst/>
          </a:prstGeom>
          <a:noFill/>
          <a:ln>
            <a:noFill/>
          </a:ln>
        </p:spPr>
        <p:txBody>
          <a:bodyPr wrap="square" rtlCol="0">
            <a:spAutoFit/>
          </a:bodyPr>
          <a:lstStyle/>
          <a:p>
            <a:r>
              <a:rPr lang="zh-CN" altLang="en-US" sz="2400" b="1" dirty="0" smtClean="0">
                <a:solidFill>
                  <a:srgbClr val="FFFF00"/>
                </a:solidFill>
                <a:effectLst>
                  <a:outerShdw blurRad="38100" dist="38100" dir="2700000" algn="tl">
                    <a:srgbClr val="000000">
                      <a:alpha val="43137"/>
                    </a:srgbClr>
                  </a:outerShdw>
                </a:effectLst>
              </a:rPr>
              <a:t>背景</a:t>
            </a:r>
            <a:endParaRPr lang="zh-CN" altLang="en-US" sz="2400" b="1" dirty="0">
              <a:solidFill>
                <a:srgbClr val="FFFF00"/>
              </a:solidFill>
              <a:effectLst>
                <a:outerShdw blurRad="38100" dist="38100" dir="2700000" algn="tl">
                  <a:srgbClr val="000000">
                    <a:alpha val="43137"/>
                  </a:srgbClr>
                </a:outerShdw>
              </a:effectLst>
            </a:endParaRPr>
          </a:p>
        </p:txBody>
      </p:sp>
      <p:sp>
        <p:nvSpPr>
          <p:cNvPr id="28" name="TextBox 27"/>
          <p:cNvSpPr txBox="1"/>
          <p:nvPr/>
        </p:nvSpPr>
        <p:spPr>
          <a:xfrm>
            <a:off x="3428992" y="4324657"/>
            <a:ext cx="2808312" cy="461665"/>
          </a:xfrm>
          <a:prstGeom prst="rect">
            <a:avLst/>
          </a:prstGeom>
          <a:noFill/>
        </p:spPr>
        <p:txBody>
          <a:bodyPr wrap="square" rtlCol="0">
            <a:spAutoFit/>
          </a:bodyPr>
          <a:lstStyle/>
          <a:p>
            <a:r>
              <a:rPr lang="zh-CN" altLang="en-US" sz="2400" dirty="0" smtClean="0">
                <a:solidFill>
                  <a:schemeClr val="bg1"/>
                </a:solidFill>
                <a:effectLst>
                  <a:outerShdw blurRad="38100" dist="38100" dir="2700000" algn="tl">
                    <a:srgbClr val="000000">
                      <a:alpha val="43137"/>
                    </a:srgbClr>
                  </a:outerShdw>
                </a:effectLst>
              </a:rPr>
              <a:t>成效</a:t>
            </a:r>
            <a:endParaRPr lang="zh-CN" altLang="en-US" sz="2400" dirty="0">
              <a:solidFill>
                <a:schemeClr val="bg1"/>
              </a:solidFill>
              <a:effectLst>
                <a:outerShdw blurRad="38100" dist="38100" dir="2700000" algn="tl">
                  <a:srgbClr val="000000">
                    <a:alpha val="43137"/>
                  </a:srgbClr>
                </a:outerShdw>
              </a:effectLst>
            </a:endParaRPr>
          </a:p>
        </p:txBody>
      </p:sp>
      <p:sp>
        <p:nvSpPr>
          <p:cNvPr id="29" name="TextBox 28"/>
          <p:cNvSpPr txBox="1"/>
          <p:nvPr/>
        </p:nvSpPr>
        <p:spPr>
          <a:xfrm>
            <a:off x="3428992" y="3181649"/>
            <a:ext cx="2808312" cy="461665"/>
          </a:xfrm>
          <a:prstGeom prst="rect">
            <a:avLst/>
          </a:prstGeom>
          <a:noFill/>
        </p:spPr>
        <p:txBody>
          <a:bodyPr wrap="square" rtlCol="0">
            <a:spAutoFit/>
          </a:bodyPr>
          <a:lstStyle/>
          <a:p>
            <a:r>
              <a:rPr lang="zh-CN" altLang="en-US" sz="2400" dirty="0" smtClean="0">
                <a:solidFill>
                  <a:schemeClr val="bg1"/>
                </a:solidFill>
                <a:effectLst>
                  <a:outerShdw blurRad="38100" dist="38100" dir="2700000" algn="tl">
                    <a:srgbClr val="000000">
                      <a:alpha val="43137"/>
                    </a:srgbClr>
                  </a:outerShdw>
                </a:effectLst>
                <a:cs typeface="Arial" panose="020B0604020202020204" pitchFamily="34" charset="0"/>
              </a:rPr>
              <a:t>做法</a:t>
            </a:r>
            <a:endParaRPr lang="zh-CN" altLang="en-US" sz="2400" dirty="0">
              <a:solidFill>
                <a:schemeClr val="bg1"/>
              </a:solidFill>
              <a:effectLst>
                <a:outerShdw blurRad="38100" dist="38100" dir="2700000" algn="tl">
                  <a:srgbClr val="000000">
                    <a:alpha val="43137"/>
                  </a:srgbClr>
                </a:outerShdw>
              </a:effectLst>
              <a:cs typeface="Arial" panose="020B0604020202020204" pitchFamily="34" charset="0"/>
            </a:endParaRPr>
          </a:p>
        </p:txBody>
      </p:sp>
      <p:sp>
        <p:nvSpPr>
          <p:cNvPr id="25" name="等腰三角形 24"/>
          <p:cNvSpPr/>
          <p:nvPr/>
        </p:nvSpPr>
        <p:spPr>
          <a:xfrm rot="5400000">
            <a:off x="1618211" y="2239385"/>
            <a:ext cx="360040" cy="310379"/>
          </a:xfrm>
          <a:prstGeom prst="triangl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2214546" y="5188677"/>
            <a:ext cx="740653" cy="740653"/>
            <a:chOff x="2055598" y="1916830"/>
            <a:chExt cx="1008112" cy="1008112"/>
          </a:xfrm>
        </p:grpSpPr>
        <p:sp>
          <p:nvSpPr>
            <p:cNvPr id="27" name="椭圆 26"/>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椭圆 30"/>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p:cNvCxnSpPr/>
          <p:nvPr/>
        </p:nvCxnSpPr>
        <p:spPr>
          <a:xfrm>
            <a:off x="2588162" y="5824162"/>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78200" y="5286388"/>
            <a:ext cx="2808312" cy="461665"/>
          </a:xfrm>
          <a:prstGeom prst="rect">
            <a:avLst/>
          </a:prstGeom>
          <a:noFill/>
        </p:spPr>
        <p:txBody>
          <a:bodyPr wrap="square" rtlCol="0">
            <a:spAutoFit/>
          </a:bodyPr>
          <a:lstStyle/>
          <a:p>
            <a:r>
              <a:rPr lang="en-US" altLang="zh-CN" sz="2400" dirty="0" smtClean="0">
                <a:solidFill>
                  <a:schemeClr val="bg1"/>
                </a:solidFill>
                <a:effectLst>
                  <a:outerShdw blurRad="38100" dist="38100" dir="2700000" algn="tl">
                    <a:srgbClr val="000000">
                      <a:alpha val="43137"/>
                    </a:srgbClr>
                  </a:outerShdw>
                </a:effectLst>
              </a:rPr>
              <a:t>2017</a:t>
            </a:r>
            <a:r>
              <a:rPr lang="zh-CN" altLang="en-US" sz="2400" dirty="0" smtClean="0">
                <a:solidFill>
                  <a:schemeClr val="bg1"/>
                </a:solidFill>
                <a:effectLst>
                  <a:outerShdw blurRad="38100" dist="38100" dir="2700000" algn="tl">
                    <a:srgbClr val="000000">
                      <a:alpha val="43137"/>
                    </a:srgbClr>
                  </a:outerShdw>
                </a:effectLst>
              </a:rPr>
              <a:t>年持续推进</a:t>
            </a:r>
            <a:endParaRPr lang="zh-CN" altLang="en-US" sz="2400"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27" presetClass="emph" presetSubtype="0" repeatCount="3000" fill="hold" grpId="4" nodeType="afterEffect">
                                  <p:stCondLst>
                                    <p:cond delay="0"/>
                                  </p:stCondLst>
                                  <p:childTnLst>
                                    <p:animClr clrSpc="rgb" dir="cw">
                                      <p:cBhvr override="childStyle">
                                        <p:cTn id="9" dur="250" autoRev="1" fill="hold"/>
                                        <p:tgtEl>
                                          <p:spTgt spid="25"/>
                                        </p:tgtEl>
                                        <p:attrNameLst>
                                          <p:attrName>style.color</p:attrName>
                                        </p:attrNameLst>
                                      </p:cBhvr>
                                      <p:to>
                                        <a:schemeClr val="bg1"/>
                                      </p:to>
                                    </p:animClr>
                                    <p:animClr clrSpc="rgb" dir="cw">
                                      <p:cBhvr>
                                        <p:cTn id="10" dur="250" autoRev="1" fill="hold"/>
                                        <p:tgtEl>
                                          <p:spTgt spid="25"/>
                                        </p:tgtEl>
                                        <p:attrNameLst>
                                          <p:attrName>fillcolor</p:attrName>
                                        </p:attrNameLst>
                                      </p:cBhvr>
                                      <p:to>
                                        <a:schemeClr val="bg1"/>
                                      </p:to>
                                    </p:animClr>
                                    <p:set>
                                      <p:cBhvr>
                                        <p:cTn id="11" dur="250" autoRev="1" fill="hold"/>
                                        <p:tgtEl>
                                          <p:spTgt spid="25"/>
                                        </p:tgtEl>
                                        <p:attrNameLst>
                                          <p:attrName>fill.type</p:attrName>
                                        </p:attrNameLst>
                                      </p:cBhvr>
                                      <p:to>
                                        <p:strVal val="solid"/>
                                      </p:to>
                                    </p:set>
                                    <p:set>
                                      <p:cBhvr>
                                        <p:cTn id="12" dur="250" autoRev="1" fill="hold"/>
                                        <p:tgtEl>
                                          <p:spTgt spid="25"/>
                                        </p:tgtEl>
                                        <p:attrNameLst>
                                          <p:attrName>fill.on</p:attrName>
                                        </p:attrNameLst>
                                      </p:cBhvr>
                                      <p:to>
                                        <p:strVal val="true"/>
                                      </p:to>
                                    </p:set>
                                  </p:childTnLst>
                                </p:cTn>
                              </p:par>
                              <p:par>
                                <p:cTn id="13" presetID="35" presetClass="emph" presetSubtype="0" repeatCount="3000" fill="hold" grpId="11" nodeType="withEffect">
                                  <p:stCondLst>
                                    <p:cond delay="0"/>
                                  </p:stCondLst>
                                  <p:childTnLst>
                                    <p:anim calcmode="discrete" valueType="str">
                                      <p:cBhvr>
                                        <p:cTn id="14" dur="5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4" grpId="2"/>
      <p:bldP spid="24" grpId="3"/>
      <p:bldP spid="24" grpId="4"/>
      <p:bldP spid="24" grpId="5"/>
      <p:bldP spid="24" grpId="6"/>
      <p:bldP spid="24" grpId="7"/>
      <p:bldP spid="24" grpId="8"/>
      <p:bldP spid="24" grpId="9"/>
      <p:bldP spid="24" grpId="10"/>
      <p:bldP spid="24" grpId="11"/>
      <p:bldP spid="25" grpId="0" animBg="1"/>
      <p:bldP spid="25" grpId="1" animBg="1"/>
      <p:bldP spid="25" grpId="2" animBg="1"/>
      <p:bldP spid="25" grpId="3" animBg="1"/>
      <p:bldP spid="25" grpId="4"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cxnSp>
        <p:nvCxnSpPr>
          <p:cNvPr id="11" name="直接连接符 10"/>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三、提升基层服务能力</a:t>
            </a:r>
          </a:p>
        </p:txBody>
      </p:sp>
      <p:sp>
        <p:nvSpPr>
          <p:cNvPr id="12" name="矩形 11"/>
          <p:cNvSpPr/>
          <p:nvPr/>
        </p:nvSpPr>
        <p:spPr>
          <a:xfrm>
            <a:off x="642910" y="2428868"/>
            <a:ext cx="7429552" cy="369332"/>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3</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）“三师共管分享会”“健康管理师沙龙”，强化基层专业力量</a:t>
            </a:r>
            <a:endParaRPr lang="zh-CN" altLang="en-US" dirty="0">
              <a:solidFill>
                <a:schemeClr val="bg1"/>
              </a:solidFill>
              <a:latin typeface="黑体" panose="02010609060101010101" pitchFamily="2" charset="-122"/>
              <a:ea typeface="黑体" panose="02010609060101010101" pitchFamily="2" charset="-122"/>
              <a:cs typeface="华康俪金黑W8(P)"/>
              <a:sym typeface="+mn-ea"/>
            </a:endParaRPr>
          </a:p>
        </p:txBody>
      </p:sp>
      <p:sp>
        <p:nvSpPr>
          <p:cNvPr id="13" name="椭圆 22"/>
          <p:cNvSpPr/>
          <p:nvPr/>
        </p:nvSpPr>
        <p:spPr>
          <a:xfrm>
            <a:off x="0" y="2428868"/>
            <a:ext cx="9144000" cy="1143007"/>
          </a:xfrm>
          <a:custGeom>
            <a:avLst/>
            <a:gdLst/>
            <a:ahLst/>
            <a:cxnLst/>
            <a:rect l="l" t="t" r="r" b="b"/>
            <a:pathLst>
              <a:path w="9144001" h="1215037">
                <a:moveTo>
                  <a:pt x="0" y="0"/>
                </a:moveTo>
                <a:cubicBezTo>
                  <a:pt x="1044041" y="640192"/>
                  <a:pt x="2755465" y="1057166"/>
                  <a:pt x="4689494" y="1057166"/>
                </a:cubicBezTo>
                <a:cubicBezTo>
                  <a:pt x="6484806" y="1057166"/>
                  <a:pt x="8088300" y="697861"/>
                  <a:pt x="9144001" y="133798"/>
                </a:cubicBezTo>
                <a:lnTo>
                  <a:pt x="9144001" y="292702"/>
                </a:lnTo>
                <a:cubicBezTo>
                  <a:pt x="8087610" y="855887"/>
                  <a:pt x="6484419" y="1215037"/>
                  <a:pt x="4689494" y="1215037"/>
                </a:cubicBezTo>
                <a:cubicBezTo>
                  <a:pt x="2755571" y="1215037"/>
                  <a:pt x="1044228" y="798109"/>
                  <a:pt x="0" y="15759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椭圆 15"/>
          <p:cNvSpPr/>
          <p:nvPr/>
        </p:nvSpPr>
        <p:spPr>
          <a:xfrm>
            <a:off x="0" y="4572008"/>
            <a:ext cx="9144000" cy="1071570"/>
          </a:xfrm>
          <a:custGeom>
            <a:avLst/>
            <a:gdLst/>
            <a:ahLst/>
            <a:cxnLst/>
            <a:rect l="l" t="t" r="r" b="b"/>
            <a:pathLst>
              <a:path w="9144000" h="1181820">
                <a:moveTo>
                  <a:pt x="4503736" y="0"/>
                </a:moveTo>
                <a:cubicBezTo>
                  <a:pt x="6407413" y="0"/>
                  <a:pt x="8095417" y="403989"/>
                  <a:pt x="9144000" y="1027158"/>
                </a:cubicBezTo>
                <a:lnTo>
                  <a:pt x="9144000" y="1181820"/>
                </a:lnTo>
                <a:cubicBezTo>
                  <a:pt x="8096888" y="552513"/>
                  <a:pt x="6400701" y="144016"/>
                  <a:pt x="4486433" y="144016"/>
                </a:cubicBezTo>
                <a:cubicBezTo>
                  <a:pt x="2673012" y="144016"/>
                  <a:pt x="1055298" y="510606"/>
                  <a:pt x="0" y="1084233"/>
                </a:cubicBezTo>
                <a:lnTo>
                  <a:pt x="0" y="949973"/>
                </a:lnTo>
                <a:cubicBezTo>
                  <a:pt x="1054723" y="370654"/>
                  <a:pt x="2680292" y="0"/>
                  <a:pt x="4503736"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2"/>
          <p:cNvSpPr/>
          <p:nvPr/>
        </p:nvSpPr>
        <p:spPr>
          <a:xfrm>
            <a:off x="0" y="2571744"/>
            <a:ext cx="1714480" cy="2857520"/>
          </a:xfrm>
          <a:custGeom>
            <a:avLst/>
            <a:gdLst>
              <a:gd name="connsiteX0" fmla="*/ 0 w 1708144"/>
              <a:gd name="connsiteY0" fmla="*/ 0 h 2965437"/>
              <a:gd name="connsiteX1" fmla="*/ 1463445 w 1708144"/>
              <a:gd name="connsiteY1" fmla="*/ 661181 h 2965437"/>
              <a:gd name="connsiteX2" fmla="*/ 1708144 w 1708144"/>
              <a:gd name="connsiteY2" fmla="*/ 729807 h 2965437"/>
              <a:gd name="connsiteX3" fmla="*/ 1708144 w 1708144"/>
              <a:gd name="connsiteY3" fmla="*/ 2562051 h 2965437"/>
              <a:gd name="connsiteX4" fmla="*/ 473725 w 1708144"/>
              <a:gd name="connsiteY4" fmla="*/ 2965437 h 2965437"/>
              <a:gd name="connsiteX5" fmla="*/ 0 w 1708144"/>
              <a:gd name="connsiteY5" fmla="*/ 2965437 h 2965437"/>
              <a:gd name="connsiteX6" fmla="*/ 0 w 1708144"/>
              <a:gd name="connsiteY6" fmla="*/ 0 h 2965437"/>
              <a:gd name="connsiteX0-1" fmla="*/ 0 w 1708144"/>
              <a:gd name="connsiteY0-2" fmla="*/ 0 h 2965437"/>
              <a:gd name="connsiteX1-3" fmla="*/ 1463445 w 1708144"/>
              <a:gd name="connsiteY1-4" fmla="*/ 661181 h 2965437"/>
              <a:gd name="connsiteX2-5" fmla="*/ 1708144 w 1708144"/>
              <a:gd name="connsiteY2-6" fmla="*/ 729807 h 2965437"/>
              <a:gd name="connsiteX3-7" fmla="*/ 1708144 w 1708144"/>
              <a:gd name="connsiteY3-8" fmla="*/ 2562051 h 2965437"/>
              <a:gd name="connsiteX4-9" fmla="*/ 473725 w 1708144"/>
              <a:gd name="connsiteY4-10" fmla="*/ 2965437 h 2965437"/>
              <a:gd name="connsiteX5-11" fmla="*/ 0 w 1708144"/>
              <a:gd name="connsiteY5-12" fmla="*/ 2965437 h 2965437"/>
              <a:gd name="connsiteX6-13" fmla="*/ 0 w 1708144"/>
              <a:gd name="connsiteY6-14" fmla="*/ 0 h 2965437"/>
              <a:gd name="connsiteX0-15" fmla="*/ 0 w 1708144"/>
              <a:gd name="connsiteY0-16" fmla="*/ 0 h 2965437"/>
              <a:gd name="connsiteX1-17" fmla="*/ 1463445 w 1708144"/>
              <a:gd name="connsiteY1-18" fmla="*/ 661181 h 2965437"/>
              <a:gd name="connsiteX2-19" fmla="*/ 1708144 w 1708144"/>
              <a:gd name="connsiteY2-20" fmla="*/ 729807 h 2965437"/>
              <a:gd name="connsiteX3-21" fmla="*/ 1708144 w 1708144"/>
              <a:gd name="connsiteY3-22" fmla="*/ 2562051 h 2965437"/>
              <a:gd name="connsiteX4-23" fmla="*/ 473725 w 1708144"/>
              <a:gd name="connsiteY4-24" fmla="*/ 2965437 h 2965437"/>
              <a:gd name="connsiteX5-25" fmla="*/ 0 w 1708144"/>
              <a:gd name="connsiteY5-26" fmla="*/ 2965437 h 2965437"/>
              <a:gd name="connsiteX6-27" fmla="*/ 0 w 1708144"/>
              <a:gd name="connsiteY6-28" fmla="*/ 0 h 2965437"/>
              <a:gd name="connsiteX0-29" fmla="*/ 14068 w 1722212"/>
              <a:gd name="connsiteY0-30" fmla="*/ 0 h 3246791"/>
              <a:gd name="connsiteX1-31" fmla="*/ 1477513 w 1722212"/>
              <a:gd name="connsiteY1-32" fmla="*/ 661181 h 3246791"/>
              <a:gd name="connsiteX2-33" fmla="*/ 1722212 w 1722212"/>
              <a:gd name="connsiteY2-34" fmla="*/ 729807 h 3246791"/>
              <a:gd name="connsiteX3-35" fmla="*/ 1722212 w 1722212"/>
              <a:gd name="connsiteY3-36" fmla="*/ 2562051 h 3246791"/>
              <a:gd name="connsiteX4-37" fmla="*/ 487793 w 1722212"/>
              <a:gd name="connsiteY4-38" fmla="*/ 2965437 h 3246791"/>
              <a:gd name="connsiteX5-39" fmla="*/ 0 w 1722212"/>
              <a:gd name="connsiteY5-40" fmla="*/ 3246791 h 3246791"/>
              <a:gd name="connsiteX6-41" fmla="*/ 14068 w 1722212"/>
              <a:gd name="connsiteY6-42" fmla="*/ 0 h 32467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22212" h="3246791">
                <a:moveTo>
                  <a:pt x="14068" y="0"/>
                </a:moveTo>
                <a:cubicBezTo>
                  <a:pt x="473747" y="182880"/>
                  <a:pt x="975630" y="478301"/>
                  <a:pt x="1477513" y="661181"/>
                </a:cubicBezTo>
                <a:cubicBezTo>
                  <a:pt x="1557642" y="685000"/>
                  <a:pt x="1639232" y="707886"/>
                  <a:pt x="1722212" y="729807"/>
                </a:cubicBezTo>
                <a:lnTo>
                  <a:pt x="1722212" y="2562051"/>
                </a:lnTo>
                <a:cubicBezTo>
                  <a:pt x="1269652" y="2671608"/>
                  <a:pt x="854651" y="2807576"/>
                  <a:pt x="487793" y="2965437"/>
                </a:cubicBezTo>
                <a:lnTo>
                  <a:pt x="0" y="3246791"/>
                </a:lnTo>
                <a:cubicBezTo>
                  <a:pt x="4689" y="2164527"/>
                  <a:pt x="9379" y="1082264"/>
                  <a:pt x="14068" y="0"/>
                </a:cubicBezTo>
                <a:close/>
              </a:path>
            </a:pathLst>
          </a:custGeom>
          <a:blipFill dpi="0" rotWithShape="1">
            <a:blip r:embed="rId3" cstate="print"/>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矩形 1"/>
          <p:cNvSpPr/>
          <p:nvPr/>
        </p:nvSpPr>
        <p:spPr>
          <a:xfrm>
            <a:off x="1714480" y="3214686"/>
            <a:ext cx="1714512" cy="1643074"/>
          </a:xfrm>
          <a:custGeom>
            <a:avLst/>
            <a:gdLst/>
            <a:ahLst/>
            <a:cxnLst/>
            <a:rect l="l" t="t" r="r" b="b"/>
            <a:pathLst>
              <a:path w="1877542" h="1790761">
                <a:moveTo>
                  <a:pt x="0" y="0"/>
                </a:moveTo>
                <a:cubicBezTo>
                  <a:pt x="570568" y="146264"/>
                  <a:pt x="1203685" y="250085"/>
                  <a:pt x="1877542" y="300265"/>
                </a:cubicBezTo>
                <a:lnTo>
                  <a:pt x="1877542" y="1523367"/>
                </a:lnTo>
                <a:cubicBezTo>
                  <a:pt x="1207220" y="1562691"/>
                  <a:pt x="574445" y="1655618"/>
                  <a:pt x="0" y="1790761"/>
                </a:cubicBezTo>
                <a:close/>
              </a:path>
            </a:pathLst>
          </a:custGeom>
          <a:blipFill dpi="0" rotWithShape="1">
            <a:blip r:embed="rId4" cstate="print"/>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4"/>
          <p:cNvSpPr/>
          <p:nvPr/>
        </p:nvSpPr>
        <p:spPr>
          <a:xfrm>
            <a:off x="3449418" y="3500438"/>
            <a:ext cx="2175298" cy="1143008"/>
          </a:xfrm>
          <a:custGeom>
            <a:avLst/>
            <a:gdLst/>
            <a:ahLst/>
            <a:cxnLst/>
            <a:rect l="l" t="t" r="r" b="b"/>
            <a:pathLst>
              <a:path w="1877542" h="1238020">
                <a:moveTo>
                  <a:pt x="1877542" y="0"/>
                </a:moveTo>
                <a:lnTo>
                  <a:pt x="1877542" y="1238020"/>
                </a:lnTo>
                <a:cubicBezTo>
                  <a:pt x="1512129" y="1205555"/>
                  <a:pt x="1134200" y="1188873"/>
                  <a:pt x="747365" y="1188873"/>
                </a:cubicBezTo>
                <a:cubicBezTo>
                  <a:pt x="494044" y="1188873"/>
                  <a:pt x="244541" y="1196027"/>
                  <a:pt x="0" y="1212460"/>
                </a:cubicBezTo>
                <a:lnTo>
                  <a:pt x="0" y="754"/>
                </a:lnTo>
                <a:cubicBezTo>
                  <a:pt x="303571" y="25487"/>
                  <a:pt x="615342" y="36744"/>
                  <a:pt x="933122" y="36744"/>
                </a:cubicBezTo>
                <a:cubicBezTo>
                  <a:pt x="1254843" y="36744"/>
                  <a:pt x="1570404" y="25206"/>
                  <a:pt x="1877542" y="0"/>
                </a:cubicBezTo>
                <a:close/>
              </a:path>
            </a:pathLst>
          </a:custGeom>
          <a:blipFill dpi="0" rotWithShape="1">
            <a:blip r:embed="rId5" cstate="print"/>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矩形 5"/>
          <p:cNvSpPr/>
          <p:nvPr/>
        </p:nvSpPr>
        <p:spPr>
          <a:xfrm>
            <a:off x="5643570" y="3214686"/>
            <a:ext cx="1857388" cy="1714512"/>
          </a:xfrm>
          <a:custGeom>
            <a:avLst/>
            <a:gdLst/>
            <a:ahLst/>
            <a:cxnLst/>
            <a:rect l="l" t="t" r="r" b="b"/>
            <a:pathLst>
              <a:path w="1877542" h="1891514">
                <a:moveTo>
                  <a:pt x="1877542" y="0"/>
                </a:moveTo>
                <a:lnTo>
                  <a:pt x="1877542" y="1891514"/>
                </a:lnTo>
                <a:cubicBezTo>
                  <a:pt x="1311529" y="1732732"/>
                  <a:pt x="677962" y="1616847"/>
                  <a:pt x="0" y="1554265"/>
                </a:cubicBezTo>
                <a:lnTo>
                  <a:pt x="0" y="302354"/>
                </a:lnTo>
                <a:cubicBezTo>
                  <a:pt x="674075" y="251415"/>
                  <a:pt x="1307213" y="146919"/>
                  <a:pt x="1877542" y="0"/>
                </a:cubicBezTo>
                <a:close/>
              </a:path>
            </a:pathLst>
          </a:custGeom>
          <a:blipFill dpi="0" rotWithShape="1">
            <a:blip r:embed="rId6" cstate="print"/>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6"/>
          <p:cNvSpPr/>
          <p:nvPr/>
        </p:nvSpPr>
        <p:spPr>
          <a:xfrm>
            <a:off x="7500958" y="2714620"/>
            <a:ext cx="1643042" cy="2786082"/>
          </a:xfrm>
          <a:custGeom>
            <a:avLst/>
            <a:gdLst>
              <a:gd name="connsiteX0" fmla="*/ 225861 w 1454320"/>
              <a:gd name="connsiteY0" fmla="*/ 534572 h 2838828"/>
              <a:gd name="connsiteX1" fmla="*/ 1454320 w 1454320"/>
              <a:gd name="connsiteY1" fmla="*/ 0 h 2838828"/>
              <a:gd name="connsiteX2" fmla="*/ 1454320 w 1454320"/>
              <a:gd name="connsiteY2" fmla="*/ 2838828 h 2838828"/>
              <a:gd name="connsiteX3" fmla="*/ 844067 w 1454320"/>
              <a:gd name="connsiteY3" fmla="*/ 2838828 h 2838828"/>
              <a:gd name="connsiteX4" fmla="*/ 0 w 1454320"/>
              <a:gd name="connsiteY4" fmla="*/ 2539388 h 2838828"/>
              <a:gd name="connsiteX5" fmla="*/ 0 w 1454320"/>
              <a:gd name="connsiteY5" fmla="*/ 598081 h 2838828"/>
              <a:gd name="connsiteX6" fmla="*/ 225861 w 1454320"/>
              <a:gd name="connsiteY6" fmla="*/ 534572 h 2838828"/>
              <a:gd name="connsiteX0-1" fmla="*/ 225861 w 1454320"/>
              <a:gd name="connsiteY0-2" fmla="*/ 534572 h 3190521"/>
              <a:gd name="connsiteX1-3" fmla="*/ 1454320 w 1454320"/>
              <a:gd name="connsiteY1-4" fmla="*/ 0 h 3190521"/>
              <a:gd name="connsiteX2-5" fmla="*/ 1454320 w 1454320"/>
              <a:gd name="connsiteY2-6" fmla="*/ 3190521 h 3190521"/>
              <a:gd name="connsiteX3-7" fmla="*/ 844067 w 1454320"/>
              <a:gd name="connsiteY3-8" fmla="*/ 2838828 h 3190521"/>
              <a:gd name="connsiteX4-9" fmla="*/ 0 w 1454320"/>
              <a:gd name="connsiteY4-10" fmla="*/ 2539388 h 3190521"/>
              <a:gd name="connsiteX5-11" fmla="*/ 0 w 1454320"/>
              <a:gd name="connsiteY5-12" fmla="*/ 598081 h 3190521"/>
              <a:gd name="connsiteX6-13" fmla="*/ 225861 w 1454320"/>
              <a:gd name="connsiteY6-14" fmla="*/ 534572 h 31905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54320" h="3190521">
                <a:moveTo>
                  <a:pt x="225861" y="534572"/>
                </a:moveTo>
                <a:lnTo>
                  <a:pt x="1454320" y="0"/>
                </a:lnTo>
                <a:lnTo>
                  <a:pt x="1454320" y="3190521"/>
                </a:lnTo>
                <a:lnTo>
                  <a:pt x="844067" y="2838828"/>
                </a:lnTo>
                <a:cubicBezTo>
                  <a:pt x="585500" y="2727363"/>
                  <a:pt x="302880" y="2627072"/>
                  <a:pt x="0" y="2539388"/>
                </a:cubicBezTo>
                <a:lnTo>
                  <a:pt x="0" y="598081"/>
                </a:lnTo>
                <a:cubicBezTo>
                  <a:pt x="76518" y="577798"/>
                  <a:pt x="151815" y="556589"/>
                  <a:pt x="225861" y="534572"/>
                </a:cubicBezTo>
                <a:close/>
              </a:path>
            </a:pathLst>
          </a:custGeom>
          <a:blipFill dpi="0" rotWithShape="1">
            <a:blip r:embed="rId7" cstate="print"/>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TextBox 124"/>
          <p:cNvSpPr txBox="1"/>
          <p:nvPr/>
        </p:nvSpPr>
        <p:spPr>
          <a:xfrm>
            <a:off x="1500166" y="5143512"/>
            <a:ext cx="6405880" cy="461665"/>
          </a:xfrm>
          <a:prstGeom prst="rect">
            <a:avLst/>
          </a:prstGeom>
          <a:noFill/>
        </p:spPr>
        <p:txBody>
          <a:bodyPr wrap="square" rtlCol="0">
            <a:spAutoFit/>
          </a:bodyPr>
          <a:lstStyle/>
          <a:p>
            <a:pPr>
              <a:lnSpc>
                <a:spcPct val="150000"/>
              </a:lnSpc>
            </a:pPr>
            <a:r>
              <a:rPr lang="en-US" altLang="zh-CN" sz="1600" dirty="0" smtClean="0">
                <a:solidFill>
                  <a:schemeClr val="bg1"/>
                </a:solidFill>
                <a:latin typeface="黑体" panose="02010609060101010101" pitchFamily="2" charset="-122"/>
                <a:ea typeface="黑体" panose="02010609060101010101" pitchFamily="2" charset="-122"/>
                <a:sym typeface="+mn-ea"/>
              </a:rPr>
              <a:t>2016</a:t>
            </a:r>
            <a:r>
              <a:rPr lang="zh-CN" altLang="en-US" sz="1600" dirty="0" smtClean="0">
                <a:solidFill>
                  <a:schemeClr val="bg1"/>
                </a:solidFill>
                <a:latin typeface="黑体" panose="02010609060101010101" pitchFamily="2" charset="-122"/>
                <a:ea typeface="黑体" panose="02010609060101010101" pitchFamily="2" charset="-122"/>
                <a:sym typeface="+mn-ea"/>
              </a:rPr>
              <a:t>年</a:t>
            </a:r>
            <a:r>
              <a:rPr lang="zh-CN" altLang="en-US" sz="1600" dirty="0">
                <a:solidFill>
                  <a:schemeClr val="bg1"/>
                </a:solidFill>
                <a:latin typeface="黑体" panose="02010609060101010101" pitchFamily="2" charset="-122"/>
                <a:ea typeface="黑体" panose="02010609060101010101" pitchFamily="2" charset="-122"/>
                <a:sym typeface="+mn-ea"/>
              </a:rPr>
              <a:t>开展健康管理师沙龙、全科医师与三师共管分享会20多期</a:t>
            </a:r>
          </a:p>
        </p:txBody>
      </p:sp>
      <p:sp>
        <p:nvSpPr>
          <p:cNvPr id="26" name="TextBox 124"/>
          <p:cNvSpPr txBox="1"/>
          <p:nvPr/>
        </p:nvSpPr>
        <p:spPr>
          <a:xfrm>
            <a:off x="760122" y="5643578"/>
            <a:ext cx="7669530" cy="403957"/>
          </a:xfrm>
          <a:prstGeom prst="rect">
            <a:avLst/>
          </a:prstGeom>
          <a:noFill/>
        </p:spPr>
        <p:txBody>
          <a:bodyPr wrap="square" rtlCol="0">
            <a:spAutoFit/>
          </a:bodyPr>
          <a:lstStyle/>
          <a:p>
            <a:pPr>
              <a:lnSpc>
                <a:spcPct val="150000"/>
              </a:lnSpc>
            </a:pPr>
            <a:r>
              <a:rPr lang="zh-CN" altLang="en-US" sz="1600" dirty="0">
                <a:solidFill>
                  <a:schemeClr val="bg1"/>
                </a:solidFill>
                <a:latin typeface="黑体" panose="02010609060101010101" pitchFamily="2" charset="-122"/>
                <a:ea typeface="黑体" panose="02010609060101010101" pitchFamily="2" charset="-122"/>
                <a:sym typeface="+mn-ea"/>
              </a:rPr>
              <a:t>全市基层已有284名国家健康管理师，近两年累计为基层单位新招聘医务人员467人</a:t>
            </a:r>
          </a:p>
        </p:txBody>
      </p:sp>
      <p:sp>
        <p:nvSpPr>
          <p:cNvPr id="18" name="文本框 1"/>
          <p:cNvSpPr txBox="1"/>
          <p:nvPr/>
        </p:nvSpPr>
        <p:spPr>
          <a:xfrm>
            <a:off x="4009405" y="1285860"/>
            <a:ext cx="3015569" cy="400110"/>
          </a:xfrm>
          <a:prstGeom prst="rect">
            <a:avLst/>
          </a:prstGeom>
          <a:noFill/>
        </p:spPr>
        <p:txBody>
          <a:bodyPr wrap="none" rtlCol="0" anchor="t">
            <a:spAutoFit/>
          </a:bodyPr>
          <a:lstStyle/>
          <a:p>
            <a:pPr algn="l"/>
            <a:r>
              <a:rPr lang="en-US" altLang="zh-CN" sz="2000" b="1" dirty="0" smtClean="0">
                <a:solidFill>
                  <a:srgbClr val="FF0000"/>
                </a:solidFill>
                <a:effectLst>
                  <a:outerShdw blurRad="38100" dist="38100" dir="2700000" algn="tl">
                    <a:srgbClr val="000000">
                      <a:alpha val="43137"/>
                    </a:srgbClr>
                  </a:outerShdw>
                </a:effectLst>
                <a:sym typeface="+mn-ea"/>
              </a:rPr>
              <a:t>—— </a:t>
            </a:r>
            <a:r>
              <a:rPr lang="zh-CN" altLang="en-US" sz="2000" b="1" dirty="0" smtClean="0">
                <a:solidFill>
                  <a:srgbClr val="FF0000"/>
                </a:solidFill>
                <a:effectLst>
                  <a:outerShdw blurRad="38100" dist="38100" dir="2700000" algn="tl">
                    <a:srgbClr val="000000">
                      <a:alpha val="43137"/>
                    </a:srgbClr>
                  </a:outerShdw>
                </a:effectLst>
                <a:sym typeface="+mn-ea"/>
              </a:rPr>
              <a:t>基层乐意接、接得住</a:t>
            </a:r>
            <a:endParaRPr lang="zh-CN" altLang="en-US" sz="2000" dirty="0"/>
          </a:p>
        </p:txBody>
      </p:sp>
      <p:sp>
        <p:nvSpPr>
          <p:cNvPr id="19" name="矩形 18"/>
          <p:cNvSpPr/>
          <p:nvPr/>
        </p:nvSpPr>
        <p:spPr>
          <a:xfrm>
            <a:off x="785786" y="1285860"/>
            <a:ext cx="3262432" cy="400110"/>
          </a:xfrm>
          <a:prstGeom prst="rect">
            <a:avLst/>
          </a:prstGeom>
        </p:spPr>
        <p:txBody>
          <a:bodyPr wrap="none">
            <a:spAutoFit/>
          </a:bodyPr>
          <a:lstStyle/>
          <a:p>
            <a:pPr algn="l"/>
            <a:r>
              <a:rPr lang="zh-CN" altLang="en-US" sz="2000" b="1" dirty="0" smtClean="0">
                <a:solidFill>
                  <a:srgbClr val="FFFF00"/>
                </a:solidFill>
                <a:effectLst>
                  <a:outerShdw blurRad="38100" dist="38100" dir="2700000" algn="tl">
                    <a:srgbClr val="000000">
                      <a:alpha val="43137"/>
                    </a:srgbClr>
                  </a:outerShdw>
                </a:effectLst>
              </a:rPr>
              <a:t>如何“三师共管”家庭签约</a:t>
            </a:r>
            <a:endParaRPr lang="zh-CN" altLang="en-US" sz="20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par>
                          <p:cTn id="8" fill="hold">
                            <p:stCondLst>
                              <p:cond delay="1000"/>
                            </p:stCondLst>
                            <p:childTnLst>
                              <p:par>
                                <p:cTn id="9" presetID="55"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strVal val="#ppt_w*0.70"/>
                                          </p:val>
                                        </p:tav>
                                        <p:tav tm="100000">
                                          <p:val>
                                            <p:strVal val="#ppt_w"/>
                                          </p:val>
                                        </p:tav>
                                      </p:tavLst>
                                    </p:anim>
                                    <p:anim calcmode="lin" valueType="num">
                                      <p:cBhvr>
                                        <p:cTn id="12" dur="1000" fill="hold"/>
                                        <p:tgtEl>
                                          <p:spTgt spid="12"/>
                                        </p:tgtEl>
                                        <p:attrNameLst>
                                          <p:attrName>ppt_h</p:attrName>
                                        </p:attrNameLst>
                                      </p:cBhvr>
                                      <p:tavLst>
                                        <p:tav tm="0">
                                          <p:val>
                                            <p:strVal val="#ppt_h"/>
                                          </p:val>
                                        </p:tav>
                                        <p:tav tm="100000">
                                          <p:val>
                                            <p:strVal val="#ppt_h"/>
                                          </p:val>
                                        </p:tav>
                                      </p:tavLst>
                                    </p:anim>
                                    <p:animEffect transition="in" filter="fade">
                                      <p:cBhvr>
                                        <p:cTn id="13" dur="1000"/>
                                        <p:tgtEl>
                                          <p:spTgt spid="12"/>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4000"/>
                            </p:stCondLst>
                            <p:childTnLst>
                              <p:par>
                                <p:cTn id="34" presetID="10"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45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5500"/>
                            </p:stCondLst>
                            <p:childTnLst>
                              <p:par>
                                <p:cTn id="52" presetID="22" presetClass="entr" presetSubtype="8" fill="hold" grpId="0" nodeType="afterEffect">
                                  <p:stCondLst>
                                    <p:cond delay="50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bldLvl="0" animBg="1"/>
      <p:bldP spid="14" grpId="0" bldLvl="0" animBg="1"/>
      <p:bldP spid="15" grpId="0" bldLvl="0" animBg="1"/>
      <p:bldP spid="16" grpId="0" bldLvl="0" animBg="1"/>
      <p:bldP spid="22" grpId="0" bldLvl="0" animBg="1"/>
      <p:bldP spid="23" grpId="0" bldLvl="0" animBg="1"/>
      <p:bldP spid="24" grpId="0" bldLvl="0" animBg="1"/>
      <p:bldP spid="25" grpId="0"/>
      <p:bldP spid="26"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215338" y="5707606"/>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143768" y="6357958"/>
            <a:ext cx="1509888" cy="158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sp>
        <p:nvSpPr>
          <p:cNvPr id="62" name="矩形 61"/>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四、提高基层积极性</a:t>
            </a:r>
          </a:p>
        </p:txBody>
      </p:sp>
      <p:sp>
        <p:nvSpPr>
          <p:cNvPr id="63" name="矩形 62"/>
          <p:cNvSpPr/>
          <p:nvPr/>
        </p:nvSpPr>
        <p:spPr>
          <a:xfrm>
            <a:off x="642910" y="2428869"/>
            <a:ext cx="7429552" cy="723275"/>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1</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）科学激励，签约服务费按</a:t>
            </a:r>
            <a:r>
              <a:rPr lang="zh-CN" altLang="en-US" dirty="0" smtClean="0">
                <a:solidFill>
                  <a:srgbClr val="FF0000"/>
                </a:solidFill>
                <a:latin typeface="黑体" panose="02010609060101010101" pitchFamily="2" charset="-122"/>
                <a:ea typeface="黑体" panose="02010609060101010101" pitchFamily="2" charset="-122"/>
              </a:rPr>
              <a:t>“</a:t>
            </a:r>
            <a:r>
              <a:rPr lang="en-US" altLang="zh-CN" dirty="0" smtClean="0">
                <a:solidFill>
                  <a:srgbClr val="FF0000"/>
                </a:solidFill>
                <a:latin typeface="黑体" panose="02010609060101010101" pitchFamily="2" charset="-122"/>
                <a:ea typeface="黑体" panose="02010609060101010101" pitchFamily="2" charset="-122"/>
              </a:rPr>
              <a:t>282</a:t>
            </a:r>
            <a:r>
              <a:rPr lang="zh-CN" altLang="en-US" dirty="0" smtClean="0">
                <a:solidFill>
                  <a:srgbClr val="FF0000"/>
                </a:solidFill>
                <a:latin typeface="黑体" panose="02010609060101010101" pitchFamily="2" charset="-122"/>
                <a:ea typeface="黑体" panose="02010609060101010101" pitchFamily="2" charset="-122"/>
              </a:rPr>
              <a:t>”</a:t>
            </a:r>
            <a:r>
              <a:rPr lang="zh-CN" altLang="en-US" dirty="0" smtClean="0">
                <a:solidFill>
                  <a:schemeClr val="bg1"/>
                </a:solidFill>
                <a:latin typeface="黑体" panose="02010609060101010101" pitchFamily="2" charset="-122"/>
                <a:ea typeface="黑体" panose="02010609060101010101" pitchFamily="2" charset="-122"/>
              </a:rPr>
              <a:t>原则分配</a:t>
            </a:r>
          </a:p>
          <a:p>
            <a:pPr indent="457200">
              <a:spcAft>
                <a:spcPts val="600"/>
              </a:spcAft>
            </a:pPr>
            <a:endParaRPr lang="zh-CN" altLang="en-US" dirty="0">
              <a:solidFill>
                <a:schemeClr val="bg1"/>
              </a:solidFill>
              <a:latin typeface="黑体" panose="02010609060101010101" pitchFamily="2" charset="-122"/>
              <a:ea typeface="黑体" panose="02010609060101010101" pitchFamily="2" charset="-122"/>
              <a:cs typeface="华康俪金黑W8(P)"/>
              <a:sym typeface="+mn-ea"/>
            </a:endParaRPr>
          </a:p>
        </p:txBody>
      </p:sp>
      <p:pic>
        <p:nvPicPr>
          <p:cNvPr id="70" name="图片 1"/>
          <p:cNvPicPr>
            <a:picLocks noChangeAspect="1" noChangeArrowheads="1"/>
          </p:cNvPicPr>
          <p:nvPr/>
        </p:nvPicPr>
        <p:blipFill>
          <a:blip r:embed="rId3" cstate="print"/>
          <a:stretch>
            <a:fillRect/>
          </a:stretch>
        </p:blipFill>
        <p:spPr bwMode="auto">
          <a:xfrm>
            <a:off x="1071538" y="2928934"/>
            <a:ext cx="6786610" cy="3286148"/>
          </a:xfrm>
          <a:prstGeom prst="rect">
            <a:avLst/>
          </a:prstGeom>
          <a:noFill/>
          <a:ln w="9525">
            <a:noFill/>
            <a:miter lim="800000"/>
            <a:headEnd/>
            <a:tailEnd/>
          </a:ln>
        </p:spPr>
      </p:pic>
      <p:sp>
        <p:nvSpPr>
          <p:cNvPr id="11" name="矩形 10"/>
          <p:cNvSpPr/>
          <p:nvPr/>
        </p:nvSpPr>
        <p:spPr>
          <a:xfrm>
            <a:off x="785786" y="1285860"/>
            <a:ext cx="6208751"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如何“三师共管”家庭签约   </a:t>
            </a:r>
            <a:r>
              <a:rPr lang="en-US" altLang="zh-CN" sz="2000" b="1" dirty="0" smtClean="0">
                <a:solidFill>
                  <a:srgbClr val="FF0000"/>
                </a:solidFill>
                <a:effectLst>
                  <a:outerShdw blurRad="38100" dist="38100" dir="2700000" algn="tl">
                    <a:srgbClr val="000000">
                      <a:alpha val="43137"/>
                    </a:srgbClr>
                  </a:outerShdw>
                </a:effectLst>
              </a:rPr>
              <a:t>—— </a:t>
            </a:r>
            <a:r>
              <a:rPr lang="zh-CN" altLang="en-US" sz="2000" b="1" dirty="0" smtClean="0">
                <a:solidFill>
                  <a:srgbClr val="FF0000"/>
                </a:solidFill>
                <a:effectLst>
                  <a:outerShdw blurRad="38100" dist="38100" dir="2700000" algn="tl">
                    <a:srgbClr val="000000">
                      <a:alpha val="43137"/>
                    </a:srgbClr>
                  </a:outerShdw>
                </a:effectLst>
              </a:rPr>
              <a:t>基层乐意接、接得住</a:t>
            </a:r>
            <a:endParaRPr lang="zh-CN" altLang="en-US" sz="20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1000"/>
                                        <p:tgtEl>
                                          <p:spTgt spid="6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1000"/>
                                        <p:tgtEl>
                                          <p:spTgt spid="63"/>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blinds(horizontal)">
                                      <p:cBhvr>
                                        <p:cTn id="1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cxnSp>
        <p:nvCxnSpPr>
          <p:cNvPr id="4" name="直接连接符 3"/>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四、提高基层积极性</a:t>
            </a:r>
          </a:p>
        </p:txBody>
      </p:sp>
      <p:pic>
        <p:nvPicPr>
          <p:cNvPr id="8" name="图片 1"/>
          <p:cNvPicPr>
            <a:picLocks noChangeAspect="1" noChangeArrowheads="1"/>
          </p:cNvPicPr>
          <p:nvPr/>
        </p:nvPicPr>
        <p:blipFill>
          <a:blip r:embed="rId2" cstate="print"/>
          <a:srcRect/>
          <a:stretch>
            <a:fillRect/>
          </a:stretch>
        </p:blipFill>
        <p:spPr bwMode="auto">
          <a:xfrm>
            <a:off x="1142976" y="3000372"/>
            <a:ext cx="6929486" cy="3590913"/>
          </a:xfrm>
          <a:prstGeom prst="rect">
            <a:avLst/>
          </a:prstGeom>
          <a:noFill/>
          <a:ln w="9525">
            <a:noFill/>
            <a:miter lim="800000"/>
            <a:headEnd/>
            <a:tailEnd/>
          </a:ln>
        </p:spPr>
      </p:pic>
      <p:sp>
        <p:nvSpPr>
          <p:cNvPr id="9" name="椭圆 8"/>
          <p:cNvSpPr>
            <a:spLocks noChangeArrowheads="1"/>
          </p:cNvSpPr>
          <p:nvPr/>
        </p:nvSpPr>
        <p:spPr bwMode="auto">
          <a:xfrm>
            <a:off x="6072198" y="3062307"/>
            <a:ext cx="2000264" cy="3509965"/>
          </a:xfrm>
          <a:prstGeom prst="ellipse">
            <a:avLst/>
          </a:prstGeom>
          <a:noFill/>
          <a:ln w="31750">
            <a:solidFill>
              <a:srgbClr val="FF0000"/>
            </a:solidFill>
            <a:round/>
          </a:ln>
        </p:spPr>
        <p:txBody>
          <a:bodyPr/>
          <a:lstStyle/>
          <a:p>
            <a:pPr algn="ctr"/>
            <a:endParaRPr lang="zh-CN" altLang="en-US"/>
          </a:p>
        </p:txBody>
      </p:sp>
      <p:sp>
        <p:nvSpPr>
          <p:cNvPr id="10" name="直接连接符 9"/>
          <p:cNvSpPr>
            <a:spLocks noChangeShapeType="1"/>
          </p:cNvSpPr>
          <p:nvPr/>
        </p:nvSpPr>
        <p:spPr bwMode="auto">
          <a:xfrm flipH="1">
            <a:off x="5643570" y="3786190"/>
            <a:ext cx="576262" cy="144462"/>
          </a:xfrm>
          <a:prstGeom prst="line">
            <a:avLst/>
          </a:prstGeom>
          <a:noFill/>
          <a:ln w="38100">
            <a:solidFill>
              <a:srgbClr val="FF0000"/>
            </a:solidFill>
            <a:round/>
            <a:tailEnd type="triangle" w="med" len="med"/>
          </a:ln>
        </p:spPr>
        <p:txBody>
          <a:bodyPr/>
          <a:lstStyle/>
          <a:p>
            <a:endParaRPr lang="zh-CN" altLang="en-US"/>
          </a:p>
        </p:txBody>
      </p:sp>
      <p:sp>
        <p:nvSpPr>
          <p:cNvPr id="11" name="文本框 33820"/>
          <p:cNvSpPr txBox="1"/>
          <p:nvPr/>
        </p:nvSpPr>
        <p:spPr>
          <a:xfrm>
            <a:off x="2287676" y="3929066"/>
            <a:ext cx="3570208" cy="461665"/>
          </a:xfrm>
          <a:prstGeom prst="rect">
            <a:avLst/>
          </a:prstGeom>
          <a:noFill/>
          <a:ln w="9525">
            <a:noFill/>
          </a:ln>
        </p:spPr>
        <p:txBody>
          <a:bodyPr wrap="none">
            <a:spAutoFit/>
          </a:bodyPr>
          <a:lstStyle/>
          <a:p>
            <a:pPr algn="ctr"/>
            <a:r>
              <a:rPr lang="zh-CN" altLang="en-US" sz="2400" b="1" noProof="1">
                <a:solidFill>
                  <a:srgbClr val="FF0000"/>
                </a:solidFill>
                <a:effectLst>
                  <a:outerShdw blurRad="38100" dist="38100" dir="2700000">
                    <a:srgbClr val="C0C0C0"/>
                  </a:outerShdw>
                </a:effectLst>
                <a:ea typeface="微软雅黑" panose="020B0503020204020204" pitchFamily="34" charset="-122"/>
                <a:cs typeface="+mn-ea"/>
              </a:rPr>
              <a:t>家签“四标三色双月历”</a:t>
            </a:r>
            <a:endParaRPr lang="zh-CN" altLang="en-US" sz="2400" b="1" noProof="1">
              <a:solidFill>
                <a:srgbClr val="FF0000"/>
              </a:solidFill>
              <a:effectLst>
                <a:outerShdw blurRad="38100" dist="38100" dir="2700000">
                  <a:srgbClr val="C0C0C0"/>
                </a:outerShdw>
              </a:effectLst>
              <a:ea typeface="微软雅黑" panose="020B0503020204020204" pitchFamily="34" charset="-122"/>
            </a:endParaRPr>
          </a:p>
        </p:txBody>
      </p:sp>
      <p:sp>
        <p:nvSpPr>
          <p:cNvPr id="12" name="矩形 11"/>
          <p:cNvSpPr/>
          <p:nvPr/>
        </p:nvSpPr>
        <p:spPr>
          <a:xfrm>
            <a:off x="642910" y="2428868"/>
            <a:ext cx="7429552" cy="723275"/>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2</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）加强考核，</a:t>
            </a:r>
            <a:r>
              <a:rPr lang="zh-CN" altLang="en-US" dirty="0" smtClean="0">
                <a:solidFill>
                  <a:schemeClr val="bg1"/>
                </a:solidFill>
                <a:latin typeface="黑体" panose="02010609060101010101" pitchFamily="2" charset="-122"/>
                <a:ea typeface="黑体" panose="02010609060101010101" pitchFamily="2" charset="-122"/>
              </a:rPr>
              <a:t>强化管理组严格</a:t>
            </a:r>
            <a:r>
              <a:rPr lang="zh-CN" altLang="en-US" dirty="0" smtClean="0">
                <a:solidFill>
                  <a:srgbClr val="FF0000"/>
                </a:solidFill>
                <a:latin typeface="黑体" panose="02010609060101010101" pitchFamily="2" charset="-122"/>
                <a:ea typeface="黑体" panose="02010609060101010101" pitchFamily="2" charset="-122"/>
              </a:rPr>
              <a:t>“</a:t>
            </a:r>
            <a:r>
              <a:rPr lang="en-US" altLang="zh-CN" dirty="0" smtClean="0">
                <a:solidFill>
                  <a:srgbClr val="FF0000"/>
                </a:solidFill>
                <a:latin typeface="黑体" panose="02010609060101010101" pitchFamily="2" charset="-122"/>
                <a:ea typeface="黑体" panose="02010609060101010101" pitchFamily="2" charset="-122"/>
              </a:rPr>
              <a:t>212</a:t>
            </a:r>
            <a:r>
              <a:rPr lang="zh-CN" altLang="en-US" dirty="0" smtClean="0">
                <a:solidFill>
                  <a:srgbClr val="FF0000"/>
                </a:solidFill>
                <a:latin typeface="黑体" panose="02010609060101010101" pitchFamily="2" charset="-122"/>
                <a:ea typeface="黑体" panose="02010609060101010101" pitchFamily="2" charset="-122"/>
              </a:rPr>
              <a:t>”</a:t>
            </a:r>
            <a:r>
              <a:rPr lang="en-US" altLang="zh-CN" dirty="0" smtClean="0">
                <a:solidFill>
                  <a:srgbClr val="FF0000"/>
                </a:solidFill>
                <a:latin typeface="黑体" panose="02010609060101010101" pitchFamily="2" charset="-122"/>
                <a:ea typeface="黑体" panose="02010609060101010101" pitchFamily="2" charset="-122"/>
              </a:rPr>
              <a:t> “424””</a:t>
            </a:r>
            <a:r>
              <a:rPr lang="zh-CN" altLang="en-US" dirty="0" smtClean="0">
                <a:solidFill>
                  <a:srgbClr val="FF0000"/>
                </a:solidFill>
                <a:latin typeface="黑体" panose="02010609060101010101" pitchFamily="2" charset="-122"/>
                <a:ea typeface="黑体" panose="02010609060101010101" pitchFamily="2" charset="-122"/>
              </a:rPr>
              <a:t>常规</a:t>
            </a:r>
            <a:r>
              <a:rPr lang="en-US" altLang="zh-CN" dirty="0" smtClean="0">
                <a:solidFill>
                  <a:srgbClr val="FF0000"/>
                </a:solidFill>
                <a:latin typeface="黑体" panose="02010609060101010101" pitchFamily="2" charset="-122"/>
                <a:ea typeface="黑体" panose="02010609060101010101" pitchFamily="2" charset="-122"/>
              </a:rPr>
              <a:t>”</a:t>
            </a:r>
            <a:r>
              <a:rPr lang="zh-CN" altLang="en-US" dirty="0" smtClean="0">
                <a:solidFill>
                  <a:schemeClr val="bg1"/>
                </a:solidFill>
                <a:latin typeface="黑体" panose="02010609060101010101" pitchFamily="2" charset="-122"/>
                <a:ea typeface="黑体" panose="02010609060101010101" pitchFamily="2" charset="-122"/>
              </a:rPr>
              <a:t>管理</a:t>
            </a:r>
          </a:p>
          <a:p>
            <a:pPr indent="457200">
              <a:spcAft>
                <a:spcPts val="600"/>
              </a:spcAft>
            </a:pPr>
            <a:endParaRPr lang="zh-CN" altLang="en-US" dirty="0">
              <a:solidFill>
                <a:schemeClr val="bg1"/>
              </a:solidFill>
              <a:latin typeface="黑体" panose="02010609060101010101" pitchFamily="2" charset="-122"/>
              <a:ea typeface="黑体" panose="02010609060101010101" pitchFamily="2" charset="-122"/>
              <a:cs typeface="华康俪金黑W8(P)"/>
              <a:sym typeface="+mn-ea"/>
            </a:endParaRPr>
          </a:p>
        </p:txBody>
      </p:sp>
      <p:sp>
        <p:nvSpPr>
          <p:cNvPr id="13" name="矩形 12"/>
          <p:cNvSpPr/>
          <p:nvPr/>
        </p:nvSpPr>
        <p:spPr>
          <a:xfrm>
            <a:off x="785786" y="1285860"/>
            <a:ext cx="6208751"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如何“三师共管”家庭签约   </a:t>
            </a:r>
            <a:r>
              <a:rPr lang="en-US" altLang="zh-CN" sz="2000" b="1" dirty="0" smtClean="0">
                <a:solidFill>
                  <a:srgbClr val="FF0000"/>
                </a:solidFill>
                <a:effectLst>
                  <a:outerShdw blurRad="38100" dist="38100" dir="2700000" algn="tl">
                    <a:srgbClr val="000000">
                      <a:alpha val="43137"/>
                    </a:srgbClr>
                  </a:outerShdw>
                </a:effectLst>
              </a:rPr>
              <a:t>—— </a:t>
            </a:r>
            <a:r>
              <a:rPr lang="zh-CN" altLang="en-US" sz="2000" b="1" dirty="0" smtClean="0">
                <a:solidFill>
                  <a:srgbClr val="FF0000"/>
                </a:solidFill>
                <a:effectLst>
                  <a:outerShdw blurRad="38100" dist="38100" dir="2700000" algn="tl">
                    <a:srgbClr val="000000">
                      <a:alpha val="43137"/>
                    </a:srgbClr>
                  </a:outerShdw>
                </a:effectLst>
              </a:rPr>
              <a:t>基层乐意接、接得住</a:t>
            </a:r>
            <a:endParaRPr lang="zh-CN" altLang="en-US" sz="20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par>
                          <p:cTn id="16" fill="hold">
                            <p:stCondLst>
                              <p:cond delay="2500"/>
                            </p:stCondLst>
                            <p:childTnLst>
                              <p:par>
                                <p:cTn id="17" presetID="22" presetClass="entr" presetSubtype="1" fill="hold" nodeType="after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4000"/>
                            </p:stCondLst>
                            <p:childTnLst>
                              <p:par>
                                <p:cTn id="21" presetID="22" presetClass="entr" presetSubtype="2"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par>
                          <p:cTn id="24" fill="hold">
                            <p:stCondLst>
                              <p:cond delay="4500"/>
                            </p:stCondLst>
                            <p:childTnLst>
                              <p:par>
                                <p:cTn id="25" presetID="27" presetClass="entr" presetSubtype="0" fill="hold" grpId="0" nodeType="afterEffect">
                                  <p:stCondLst>
                                    <p:cond delay="0"/>
                                  </p:stCondLst>
                                  <p:iterate type="lt">
                                    <p:tmPct val="50000"/>
                                  </p:iterate>
                                  <p:childTnLst>
                                    <p:set>
                                      <p:cBhvr>
                                        <p:cTn id="26" dur="1" fill="hold">
                                          <p:stCondLst>
                                            <p:cond delay="0"/>
                                          </p:stCondLst>
                                        </p:cTn>
                                        <p:tgtEl>
                                          <p:spTgt spid="11"/>
                                        </p:tgtEl>
                                        <p:attrNameLst>
                                          <p:attrName>style.visibility</p:attrName>
                                        </p:attrNameLst>
                                      </p:cBhvr>
                                      <p:to>
                                        <p:strVal val="visible"/>
                                      </p:to>
                                    </p:set>
                                    <p:anim calcmode="discrete" valueType="clr">
                                      <p:cBhvr override="childStyle">
                                        <p:cTn id="27"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1"/>
                                        </p:tgtEl>
                                        <p:attrNameLst>
                                          <p:attrName>fillcolor</p:attrName>
                                        </p:attrNameLst>
                                      </p:cBhvr>
                                      <p:tavLst>
                                        <p:tav tm="0">
                                          <p:val>
                                            <p:clrVal>
                                              <a:schemeClr val="accent2"/>
                                            </p:clrVal>
                                          </p:val>
                                        </p:tav>
                                        <p:tav tm="50000">
                                          <p:val>
                                            <p:clrVal>
                                              <a:schemeClr val="hlink"/>
                                            </p:clrVal>
                                          </p:val>
                                        </p:tav>
                                      </p:tavLst>
                                    </p:anim>
                                    <p:set>
                                      <p:cBhvr>
                                        <p:cTn id="29" dur="8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cxnSp>
        <p:nvCxnSpPr>
          <p:cNvPr id="11" name="直接连接符 10"/>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56870" y="1928495"/>
            <a:ext cx="2458720" cy="368300"/>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五、信息化助力</a:t>
            </a:r>
          </a:p>
        </p:txBody>
      </p:sp>
      <p:sp>
        <p:nvSpPr>
          <p:cNvPr id="12" name="矩形 11"/>
          <p:cNvSpPr/>
          <p:nvPr/>
        </p:nvSpPr>
        <p:spPr>
          <a:xfrm>
            <a:off x="642910" y="2345288"/>
            <a:ext cx="7429552" cy="369332"/>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1</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）“互联网</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”助力签约服务，提升群众获得感</a:t>
            </a:r>
            <a:endParaRPr lang="zh-CN" altLang="en-US" dirty="0">
              <a:solidFill>
                <a:schemeClr val="bg1"/>
              </a:solidFill>
              <a:latin typeface="黑体" panose="02010609060101010101" pitchFamily="2" charset="-122"/>
              <a:ea typeface="黑体" panose="02010609060101010101" pitchFamily="2" charset="-122"/>
              <a:cs typeface="华康俪金黑W8(P)"/>
              <a:sym typeface="+mn-ea"/>
            </a:endParaRPr>
          </a:p>
        </p:txBody>
      </p:sp>
      <p:grpSp>
        <p:nvGrpSpPr>
          <p:cNvPr id="38" name="组合 20"/>
          <p:cNvGrpSpPr/>
          <p:nvPr/>
        </p:nvGrpSpPr>
        <p:grpSpPr bwMode="auto">
          <a:xfrm>
            <a:off x="3571868" y="3143248"/>
            <a:ext cx="1643074" cy="2857520"/>
            <a:chOff x="5599603" y="2020087"/>
            <a:chExt cx="2078454" cy="3829170"/>
          </a:xfrm>
        </p:grpSpPr>
        <p:sp>
          <p:nvSpPr>
            <p:cNvPr id="39" name="圆角矩形 38"/>
            <p:cNvSpPr/>
            <p:nvPr/>
          </p:nvSpPr>
          <p:spPr>
            <a:xfrm>
              <a:off x="5599603" y="2020087"/>
              <a:ext cx="2078454" cy="3829170"/>
            </a:xfrm>
            <a:prstGeom prst="roundRect">
              <a:avLst/>
            </a:prstGeom>
            <a:solidFill>
              <a:srgbClr val="37333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 name="圆角矩形 39"/>
            <p:cNvSpPr/>
            <p:nvPr/>
          </p:nvSpPr>
          <p:spPr>
            <a:xfrm>
              <a:off x="6438917" y="2220035"/>
              <a:ext cx="399825" cy="87279"/>
            </a:xfrm>
            <a:prstGeom prst="round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1" name="椭圆 40"/>
            <p:cNvSpPr/>
            <p:nvPr/>
          </p:nvSpPr>
          <p:spPr>
            <a:xfrm>
              <a:off x="6485136" y="5425467"/>
              <a:ext cx="311711" cy="293407"/>
            </a:xfrm>
            <a:prstGeom prst="ellipse">
              <a:avLst/>
            </a:prstGeom>
            <a:solidFill>
              <a:srgbClr val="373330"/>
            </a:solidFill>
            <a:ln w="12700" cap="flat" cmpd="sng" algn="ctr">
              <a:noFill/>
              <a:prstDash val="solid"/>
              <a:miter lim="800000"/>
            </a:ln>
            <a:effectLst/>
            <a:scene3d>
              <a:camera prst="orthographicFront"/>
              <a:lightRig rig="threePt" dir="t"/>
            </a:scene3d>
            <a:sp3d contourW="12700" prstMaterial="metal">
              <a:bevelT w="25400"/>
              <a:contourClr>
                <a:srgbClr val="F2F2F2"/>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2" name="矩形 41"/>
            <p:cNvSpPr/>
            <p:nvPr/>
          </p:nvSpPr>
          <p:spPr>
            <a:xfrm>
              <a:off x="5802689" y="2661191"/>
              <a:ext cx="1686562" cy="2634241"/>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43" name="组合 15"/>
            <p:cNvGrpSpPr/>
            <p:nvPr/>
          </p:nvGrpSpPr>
          <p:grpSpPr bwMode="auto">
            <a:xfrm>
              <a:off x="6010533" y="3038871"/>
              <a:ext cx="1256592" cy="1255231"/>
              <a:chOff x="6010533" y="3038871"/>
              <a:chExt cx="1256592" cy="1255231"/>
            </a:xfrm>
          </p:grpSpPr>
          <p:sp>
            <p:nvSpPr>
              <p:cNvPr id="46" name="椭圆 45"/>
              <p:cNvSpPr/>
              <p:nvPr/>
            </p:nvSpPr>
            <p:spPr>
              <a:xfrm>
                <a:off x="6077171" y="3105521"/>
                <a:ext cx="1123317" cy="1121932"/>
              </a:xfrm>
              <a:prstGeom prst="ellipse">
                <a:avLst/>
              </a:prstGeom>
              <a:solidFill>
                <a:srgbClr val="05512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7" name="椭圆 46"/>
              <p:cNvSpPr/>
              <p:nvPr/>
            </p:nvSpPr>
            <p:spPr>
              <a:xfrm>
                <a:off x="6010533" y="3038871"/>
                <a:ext cx="1256592" cy="1255231"/>
              </a:xfrm>
              <a:prstGeom prst="ellipse">
                <a:avLst/>
              </a:prstGeom>
              <a:noFill/>
              <a:ln w="57150" cap="flat" cmpd="sng" algn="ctr">
                <a:solidFill>
                  <a:srgbClr val="05512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sp>
          <p:nvSpPr>
            <p:cNvPr id="44" name="直角三角形 43"/>
            <p:cNvSpPr/>
            <p:nvPr/>
          </p:nvSpPr>
          <p:spPr>
            <a:xfrm>
              <a:off x="5802689" y="2661191"/>
              <a:ext cx="1686562" cy="2634241"/>
            </a:xfrm>
            <a:prstGeom prst="rtTriangl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5" name="文本框 16"/>
            <p:cNvSpPr txBox="1">
              <a:spLocks noChangeArrowheads="1"/>
            </p:cNvSpPr>
            <p:nvPr/>
          </p:nvSpPr>
          <p:spPr bwMode="auto">
            <a:xfrm>
              <a:off x="6133365" y="3456026"/>
              <a:ext cx="1092855" cy="453673"/>
            </a:xfrm>
            <a:prstGeom prst="rect">
              <a:avLst/>
            </a:prstGeom>
            <a:noFill/>
            <a:ln w="9525">
              <a:noFill/>
              <a:miter lim="800000"/>
            </a:ln>
          </p:spPr>
          <p:txBody>
            <a:bodyPr>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信息化</a:t>
              </a:r>
            </a:p>
          </p:txBody>
        </p:sp>
      </p:grpSp>
      <p:sp>
        <p:nvSpPr>
          <p:cNvPr id="48" name="矩形 47"/>
          <p:cNvSpPr/>
          <p:nvPr/>
        </p:nvSpPr>
        <p:spPr>
          <a:xfrm>
            <a:off x="3573022" y="5072074"/>
            <a:ext cx="1685077" cy="369332"/>
          </a:xfrm>
          <a:prstGeom prst="rect">
            <a:avLst/>
          </a:prstGeom>
        </p:spPr>
        <p:txBody>
          <a:bodyPr wrap="none">
            <a:spAutoFit/>
          </a:bodyPr>
          <a:lstStyle/>
          <a:p>
            <a:r>
              <a:rPr lang="zh-CN" altLang="en-US" dirty="0" smtClean="0">
                <a:latin typeface="黑体" panose="02010609060101010101" pitchFamily="2" charset="-122"/>
                <a:ea typeface="黑体" panose="02010609060101010101" pitchFamily="2" charset="-122"/>
              </a:rPr>
              <a:t>“厦门</a:t>
            </a:r>
            <a:r>
              <a:rPr lang="en-US" altLang="zh-CN" dirty="0" err="1" smtClean="0">
                <a:latin typeface="黑体" panose="02010609060101010101" pitchFamily="2" charset="-122"/>
                <a:ea typeface="黑体" panose="02010609060101010101" pitchFamily="2" charset="-122"/>
              </a:rPr>
              <a:t>i</a:t>
            </a:r>
            <a:r>
              <a:rPr lang="zh-CN" altLang="en-US" dirty="0" smtClean="0">
                <a:latin typeface="黑体" panose="02010609060101010101" pitchFamily="2" charset="-122"/>
                <a:ea typeface="黑体" panose="02010609060101010101" pitchFamily="2" charset="-122"/>
              </a:rPr>
              <a:t>健康”</a:t>
            </a:r>
            <a:endParaRPr lang="zh-CN" altLang="en-US" dirty="0"/>
          </a:p>
        </p:txBody>
      </p:sp>
      <p:pic>
        <p:nvPicPr>
          <p:cNvPr id="49" name="Picture 4" descr="C:\Users\Administrator\Desktop\图片4.png图片4"/>
          <p:cNvPicPr/>
          <p:nvPr/>
        </p:nvPicPr>
        <p:blipFill>
          <a:blip r:embed="rId3" cstate="print"/>
          <a:srcRect/>
          <a:stretch>
            <a:fillRect/>
          </a:stretch>
        </p:blipFill>
        <p:spPr>
          <a:xfrm>
            <a:off x="428596" y="3000372"/>
            <a:ext cx="1357322" cy="1785950"/>
          </a:xfrm>
          <a:prstGeom prst="rect">
            <a:avLst/>
          </a:prstGeom>
          <a:noFill/>
          <a:ln w="25400">
            <a:noFill/>
          </a:ln>
        </p:spPr>
      </p:pic>
      <p:pic>
        <p:nvPicPr>
          <p:cNvPr id="50" name="Picture 2" descr="C:\Users\Administrator\Desktop\图片2.png图片2"/>
          <p:cNvPicPr/>
          <p:nvPr/>
        </p:nvPicPr>
        <p:blipFill>
          <a:blip r:embed="rId4" cstate="print"/>
          <a:srcRect/>
          <a:stretch>
            <a:fillRect/>
          </a:stretch>
        </p:blipFill>
        <p:spPr>
          <a:xfrm>
            <a:off x="1785918" y="3071810"/>
            <a:ext cx="1643074" cy="2000264"/>
          </a:xfrm>
          <a:prstGeom prst="rect">
            <a:avLst/>
          </a:prstGeom>
          <a:noFill/>
          <a:ln w="9525">
            <a:noFill/>
          </a:ln>
        </p:spPr>
      </p:pic>
      <p:sp>
        <p:nvSpPr>
          <p:cNvPr id="51" name="TextBox 20"/>
          <p:cNvSpPr txBox="1">
            <a:spLocks noChangeArrowheads="1"/>
          </p:cNvSpPr>
          <p:nvPr/>
        </p:nvSpPr>
        <p:spPr bwMode="auto">
          <a:xfrm>
            <a:off x="737180" y="4531358"/>
            <a:ext cx="928694" cy="276999"/>
          </a:xfrm>
          <a:prstGeom prst="rect">
            <a:avLst/>
          </a:prstGeom>
          <a:noFill/>
          <a:ln w="9525">
            <a:noFill/>
            <a:miter lim="800000"/>
          </a:ln>
        </p:spPr>
        <p:txBody>
          <a:bodyPr wrap="square">
            <a:spAutoFit/>
          </a:bodyPr>
          <a:lstStyle/>
          <a:p>
            <a:r>
              <a:rPr lang="zh-CN" altLang="en-US" sz="1200" b="1" dirty="0" smtClean="0">
                <a:latin typeface="微软雅黑" panose="020B0503020204020204" pitchFamily="34" charset="-122"/>
                <a:ea typeface="微软雅黑" panose="020B0503020204020204" pitchFamily="34" charset="-122"/>
              </a:rPr>
              <a:t>医患沟通</a:t>
            </a:r>
            <a:endParaRPr lang="zh-CN" altLang="zh-CN" sz="1200" b="1" dirty="0">
              <a:latin typeface="微软雅黑" panose="020B0503020204020204" pitchFamily="34" charset="-122"/>
              <a:ea typeface="微软雅黑" panose="020B0503020204020204" pitchFamily="34" charset="-122"/>
            </a:endParaRPr>
          </a:p>
        </p:txBody>
      </p:sp>
      <p:sp>
        <p:nvSpPr>
          <p:cNvPr id="52" name="TextBox 20"/>
          <p:cNvSpPr txBox="1">
            <a:spLocks noChangeArrowheads="1"/>
          </p:cNvSpPr>
          <p:nvPr/>
        </p:nvSpPr>
        <p:spPr bwMode="auto">
          <a:xfrm>
            <a:off x="2143108" y="4643446"/>
            <a:ext cx="928694" cy="276999"/>
          </a:xfrm>
          <a:prstGeom prst="rect">
            <a:avLst/>
          </a:prstGeom>
          <a:noFill/>
          <a:ln w="9525">
            <a:noFill/>
            <a:miter lim="800000"/>
          </a:ln>
        </p:spPr>
        <p:txBody>
          <a:bodyPr wrap="square">
            <a:spAutoFit/>
          </a:bodyPr>
          <a:lstStyle/>
          <a:p>
            <a:r>
              <a:rPr lang="zh-CN" altLang="en-US" sz="1200" b="1" dirty="0" smtClean="0">
                <a:latin typeface="微软雅黑" panose="020B0503020204020204" pitchFamily="34" charset="-122"/>
                <a:ea typeface="微软雅黑" panose="020B0503020204020204" pitchFamily="34" charset="-122"/>
              </a:rPr>
              <a:t>随访管理</a:t>
            </a:r>
            <a:endParaRPr lang="zh-CN" altLang="zh-CN" sz="1200" b="1" dirty="0">
              <a:latin typeface="微软雅黑" panose="020B0503020204020204" pitchFamily="34" charset="-122"/>
              <a:ea typeface="微软雅黑" panose="020B0503020204020204" pitchFamily="34" charset="-122"/>
            </a:endParaRPr>
          </a:p>
        </p:txBody>
      </p:sp>
      <p:pic>
        <p:nvPicPr>
          <p:cNvPr id="53" name="Picture 7" descr="7571661731449105057453.png"/>
          <p:cNvPicPr>
            <a:picLocks noChangeAspect="1"/>
          </p:cNvPicPr>
          <p:nvPr/>
        </p:nvPicPr>
        <p:blipFill>
          <a:blip r:embed="rId5" cstate="print"/>
          <a:stretch>
            <a:fillRect/>
          </a:stretch>
        </p:blipFill>
        <p:spPr>
          <a:xfrm>
            <a:off x="571472" y="4786322"/>
            <a:ext cx="1357322" cy="1714512"/>
          </a:xfrm>
          <a:prstGeom prst="rect">
            <a:avLst/>
          </a:prstGeom>
          <a:noFill/>
          <a:ln w="9525" cap="flat" cmpd="sng">
            <a:noFill/>
            <a:prstDash val="solid"/>
            <a:miter/>
            <a:headEnd type="none" w="med" len="med"/>
            <a:tailEnd type="none" w="med" len="med"/>
          </a:ln>
        </p:spPr>
      </p:pic>
      <p:sp>
        <p:nvSpPr>
          <p:cNvPr id="54" name="TextBox 20"/>
          <p:cNvSpPr txBox="1">
            <a:spLocks noChangeArrowheads="1"/>
          </p:cNvSpPr>
          <p:nvPr/>
        </p:nvSpPr>
        <p:spPr bwMode="auto">
          <a:xfrm>
            <a:off x="712877" y="6247341"/>
            <a:ext cx="1285884" cy="276999"/>
          </a:xfrm>
          <a:prstGeom prst="rect">
            <a:avLst/>
          </a:prstGeom>
          <a:noFill/>
          <a:ln w="9525">
            <a:noFill/>
            <a:miter lim="800000"/>
          </a:ln>
        </p:spPr>
        <p:txBody>
          <a:bodyPr wrap="square">
            <a:spAutoFit/>
          </a:bodyPr>
          <a:lstStyle/>
          <a:p>
            <a:r>
              <a:rPr lang="zh-CN" altLang="en-US" sz="1200" b="1" dirty="0" smtClean="0">
                <a:latin typeface="微软雅黑" panose="020B0503020204020204" pitchFamily="34" charset="-122"/>
                <a:ea typeface="微软雅黑" panose="020B0503020204020204" pitchFamily="34" charset="-122"/>
              </a:rPr>
              <a:t>转诊、代预约</a:t>
            </a:r>
            <a:endParaRPr lang="zh-CN" altLang="zh-CN" sz="1200" b="1" dirty="0">
              <a:latin typeface="微软雅黑" panose="020B0503020204020204" pitchFamily="34" charset="-122"/>
              <a:ea typeface="微软雅黑" panose="020B0503020204020204" pitchFamily="34" charset="-122"/>
            </a:endParaRPr>
          </a:p>
        </p:txBody>
      </p:sp>
      <p:pic>
        <p:nvPicPr>
          <p:cNvPr id="55" name="Picture 11" descr="9413925711449105057468.png"/>
          <p:cNvPicPr/>
          <p:nvPr/>
        </p:nvPicPr>
        <p:blipFill>
          <a:blip r:embed="rId6" cstate="print"/>
          <a:stretch>
            <a:fillRect/>
          </a:stretch>
        </p:blipFill>
        <p:spPr>
          <a:xfrm>
            <a:off x="2000232" y="4929198"/>
            <a:ext cx="1428760" cy="1714512"/>
          </a:xfrm>
          <a:prstGeom prst="rect">
            <a:avLst/>
          </a:prstGeom>
          <a:noFill/>
          <a:ln w="9525" cap="flat" cmpd="sng">
            <a:solidFill>
              <a:srgbClr val="000000"/>
            </a:solidFill>
            <a:prstDash val="solid"/>
            <a:miter/>
            <a:headEnd type="none" w="med" len="med"/>
            <a:tailEnd type="none" w="med" len="med"/>
          </a:ln>
        </p:spPr>
      </p:pic>
      <p:sp>
        <p:nvSpPr>
          <p:cNvPr id="56" name="TextBox 55"/>
          <p:cNvSpPr txBox="1">
            <a:spLocks noChangeArrowheads="1"/>
          </p:cNvSpPr>
          <p:nvPr/>
        </p:nvSpPr>
        <p:spPr bwMode="auto">
          <a:xfrm>
            <a:off x="2357422" y="6357958"/>
            <a:ext cx="928694" cy="276999"/>
          </a:xfrm>
          <a:prstGeom prst="rect">
            <a:avLst/>
          </a:prstGeom>
          <a:noFill/>
          <a:ln w="9525">
            <a:noFill/>
            <a:miter lim="800000"/>
          </a:ln>
        </p:spPr>
        <p:txBody>
          <a:bodyPr wrap="square">
            <a:spAutoFit/>
          </a:bodyPr>
          <a:lstStyle/>
          <a:p>
            <a:r>
              <a:rPr lang="zh-CN" altLang="en-US" sz="1200" b="1" dirty="0" smtClean="0">
                <a:latin typeface="微软雅黑" panose="020B0503020204020204" pitchFamily="34" charset="-122"/>
                <a:ea typeface="微软雅黑" panose="020B0503020204020204" pitchFamily="34" charset="-122"/>
              </a:rPr>
              <a:t>健康管理</a:t>
            </a:r>
            <a:endParaRPr lang="zh-CN" altLang="zh-CN" sz="1200" b="1" dirty="0">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7" cstate="print"/>
          <a:stretch>
            <a:fillRect/>
          </a:stretch>
        </p:blipFill>
        <p:spPr>
          <a:xfrm>
            <a:off x="5357818" y="3143248"/>
            <a:ext cx="1428760" cy="2112079"/>
          </a:xfrm>
          <a:prstGeom prst="rect">
            <a:avLst/>
          </a:prstGeom>
          <a:ln>
            <a:noFill/>
          </a:ln>
          <a:effectLst>
            <a:outerShdw blurRad="292100" dist="139700" dir="2700000" algn="tl" rotWithShape="0">
              <a:srgbClr val="333333">
                <a:alpha val="65000"/>
              </a:srgbClr>
            </a:outerShdw>
          </a:effectLst>
        </p:spPr>
      </p:pic>
      <p:pic>
        <p:nvPicPr>
          <p:cNvPr id="58" name="图片 57"/>
          <p:cNvPicPr>
            <a:picLocks noChangeAspect="1"/>
          </p:cNvPicPr>
          <p:nvPr/>
        </p:nvPicPr>
        <p:blipFill>
          <a:blip r:embed="rId8" cstate="print"/>
          <a:stretch>
            <a:fillRect/>
          </a:stretch>
        </p:blipFill>
        <p:spPr>
          <a:xfrm>
            <a:off x="7215206" y="2714620"/>
            <a:ext cx="1512805" cy="2143140"/>
          </a:xfrm>
          <a:prstGeom prst="rect">
            <a:avLst/>
          </a:prstGeom>
          <a:ln>
            <a:noFill/>
          </a:ln>
          <a:effectLst>
            <a:outerShdw blurRad="292100" dist="139700" dir="2700000" algn="tl" rotWithShape="0">
              <a:srgbClr val="333333">
                <a:alpha val="65000"/>
              </a:srgbClr>
            </a:outerShdw>
          </a:effectLst>
        </p:spPr>
      </p:pic>
      <p:pic>
        <p:nvPicPr>
          <p:cNvPr id="59" name="图片 58"/>
          <p:cNvPicPr>
            <a:picLocks noChangeAspect="1"/>
          </p:cNvPicPr>
          <p:nvPr/>
        </p:nvPicPr>
        <p:blipFill>
          <a:blip r:embed="rId9" cstate="print"/>
          <a:stretch>
            <a:fillRect/>
          </a:stretch>
        </p:blipFill>
        <p:spPr>
          <a:xfrm>
            <a:off x="6286512" y="4286256"/>
            <a:ext cx="1571636" cy="1928826"/>
          </a:xfrm>
          <a:prstGeom prst="rect">
            <a:avLst/>
          </a:prstGeom>
          <a:ln>
            <a:noFill/>
          </a:ln>
          <a:effectLst>
            <a:outerShdw blurRad="292100" dist="139700" dir="2700000" algn="tl" rotWithShape="0">
              <a:srgbClr val="333333">
                <a:alpha val="65000"/>
              </a:srgbClr>
            </a:outerShdw>
          </a:effectLst>
        </p:spPr>
      </p:pic>
      <p:sp>
        <p:nvSpPr>
          <p:cNvPr id="60" name="矩形 59"/>
          <p:cNvSpPr/>
          <p:nvPr/>
        </p:nvSpPr>
        <p:spPr>
          <a:xfrm>
            <a:off x="5570855" y="6358255"/>
            <a:ext cx="2857500" cy="306705"/>
          </a:xfrm>
          <a:prstGeom prst="rect">
            <a:avLst/>
          </a:prstGeom>
        </p:spPr>
        <p:txBody>
          <a:bodyPr wrap="square">
            <a:spAutoFit/>
          </a:bodyPr>
          <a:lstStyle/>
          <a:p>
            <a:pPr indent="457200">
              <a:spcAft>
                <a:spcPts val="600"/>
              </a:spcAft>
            </a:pPr>
            <a:r>
              <a:rPr lang="zh-CN" altLang="en-US" sz="1400" b="1" dirty="0" smtClean="0">
                <a:latin typeface="黑体" panose="02010609060101010101" pitchFamily="2" charset="-122"/>
                <a:ea typeface="黑体" panose="02010609060101010101" pitchFamily="2" charset="-122"/>
                <a:cs typeface="华康俪金黑W8(P)"/>
                <a:sym typeface="+mn-ea"/>
              </a:rPr>
              <a:t>移动端监管家庭医生服务</a:t>
            </a:r>
          </a:p>
        </p:txBody>
      </p:sp>
      <p:sp>
        <p:nvSpPr>
          <p:cNvPr id="31" name="矩形 30"/>
          <p:cNvSpPr/>
          <p:nvPr/>
        </p:nvSpPr>
        <p:spPr>
          <a:xfrm>
            <a:off x="785786" y="1285860"/>
            <a:ext cx="6208751"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如何“三师共管”家庭签约   </a:t>
            </a:r>
            <a:r>
              <a:rPr lang="en-US" altLang="zh-CN" sz="2000" b="1" dirty="0" smtClean="0">
                <a:solidFill>
                  <a:srgbClr val="FF0000"/>
                </a:solidFill>
                <a:effectLst>
                  <a:outerShdw blurRad="38100" dist="38100" dir="2700000" algn="tl">
                    <a:srgbClr val="000000">
                      <a:alpha val="43137"/>
                    </a:srgbClr>
                  </a:outerShdw>
                </a:effectLst>
              </a:rPr>
              <a:t>—— </a:t>
            </a:r>
            <a:r>
              <a:rPr lang="zh-CN" altLang="en-US" sz="2000" b="1" dirty="0" smtClean="0">
                <a:solidFill>
                  <a:srgbClr val="FF0000"/>
                </a:solidFill>
                <a:effectLst>
                  <a:outerShdw blurRad="38100" dist="38100" dir="2700000" algn="tl">
                    <a:srgbClr val="000000">
                      <a:alpha val="43137"/>
                    </a:srgbClr>
                  </a:outerShdw>
                </a:effectLst>
              </a:rPr>
              <a:t>基层乐意接、接得住</a:t>
            </a:r>
            <a:endParaRPr lang="zh-CN" altLang="en-US" sz="20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par>
                          <p:cTn id="12" fill="hold">
                            <p:stCondLst>
                              <p:cond delay="2000"/>
                            </p:stCondLst>
                            <p:childTnLst>
                              <p:par>
                                <p:cTn id="13" presetID="15"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 calcmode="lin" valueType="num">
                                      <p:cBhvr>
                                        <p:cTn id="17" dur="1000" fill="hold"/>
                                        <p:tgtEl>
                                          <p:spTgt spid="38"/>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8"/>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3000"/>
                            </p:stCondLst>
                            <p:childTnLst>
                              <p:par>
                                <p:cTn id="20" presetID="1" presetClass="entr" presetSubtype="0" fill="hold" grpId="0" nodeType="after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par>
                          <p:cTn id="22" fill="hold">
                            <p:stCondLst>
                              <p:cond delay="3000"/>
                            </p:stCondLst>
                            <p:childTnLst>
                              <p:par>
                                <p:cTn id="23" presetID="3" presetClass="entr" presetSubtype="10"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blinds(horizontal)">
                                      <p:cBhvr>
                                        <p:cTn id="25" dur="500"/>
                                        <p:tgtEl>
                                          <p:spTgt spid="49"/>
                                        </p:tgtEl>
                                      </p:cBhvr>
                                    </p:animEffect>
                                  </p:childTnLst>
                                </p:cTn>
                              </p:par>
                              <p:par>
                                <p:cTn id="26" presetID="47"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anim calcmode="lin" valueType="num">
                                      <p:cBhvr>
                                        <p:cTn id="29" dur="500" fill="hold"/>
                                        <p:tgtEl>
                                          <p:spTgt spid="51"/>
                                        </p:tgtEl>
                                        <p:attrNameLst>
                                          <p:attrName>ppt_x</p:attrName>
                                        </p:attrNameLst>
                                      </p:cBhvr>
                                      <p:tavLst>
                                        <p:tav tm="0">
                                          <p:val>
                                            <p:strVal val="#ppt_x"/>
                                          </p:val>
                                        </p:tav>
                                        <p:tav tm="100000">
                                          <p:val>
                                            <p:strVal val="#ppt_x"/>
                                          </p:val>
                                        </p:tav>
                                      </p:tavLst>
                                    </p:anim>
                                    <p:anim calcmode="lin" valueType="num">
                                      <p:cBhvr>
                                        <p:cTn id="30" dur="500" fill="hold"/>
                                        <p:tgtEl>
                                          <p:spTgt spid="51"/>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3" presetClass="entr" presetSubtype="1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linds(horizontal)">
                                      <p:cBhvr>
                                        <p:cTn id="34" dur="500"/>
                                        <p:tgtEl>
                                          <p:spTgt spid="50"/>
                                        </p:tgtEl>
                                      </p:cBhvr>
                                    </p:animEffect>
                                  </p:childTnLst>
                                </p:cTn>
                              </p:par>
                              <p:par>
                                <p:cTn id="35" presetID="47"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 presetClass="entr" presetSubtype="10"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blinds(horizontal)">
                                      <p:cBhvr>
                                        <p:cTn id="43" dur="500"/>
                                        <p:tgtEl>
                                          <p:spTgt spid="53"/>
                                        </p:tgtEl>
                                      </p:cBhvr>
                                    </p:animEffect>
                                  </p:childTnLst>
                                </p:cTn>
                              </p:par>
                              <p:par>
                                <p:cTn id="44" presetID="47"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anim calcmode="lin" valueType="num">
                                      <p:cBhvr>
                                        <p:cTn id="47" dur="500" fill="hold"/>
                                        <p:tgtEl>
                                          <p:spTgt spid="54"/>
                                        </p:tgtEl>
                                        <p:attrNameLst>
                                          <p:attrName>ppt_x</p:attrName>
                                        </p:attrNameLst>
                                      </p:cBhvr>
                                      <p:tavLst>
                                        <p:tav tm="0">
                                          <p:val>
                                            <p:strVal val="#ppt_x"/>
                                          </p:val>
                                        </p:tav>
                                        <p:tav tm="100000">
                                          <p:val>
                                            <p:strVal val="#ppt_x"/>
                                          </p:val>
                                        </p:tav>
                                      </p:tavLst>
                                    </p:anim>
                                    <p:anim calcmode="lin" valueType="num">
                                      <p:cBhvr>
                                        <p:cTn id="48" dur="500" fill="hold"/>
                                        <p:tgtEl>
                                          <p:spTgt spid="54"/>
                                        </p:tgtEl>
                                        <p:attrNameLst>
                                          <p:attrName>ppt_y</p:attrName>
                                        </p:attrNameLst>
                                      </p:cBhvr>
                                      <p:tavLst>
                                        <p:tav tm="0">
                                          <p:val>
                                            <p:strVal val="#ppt_y-.1"/>
                                          </p:val>
                                        </p:tav>
                                        <p:tav tm="100000">
                                          <p:val>
                                            <p:strVal val="#ppt_y"/>
                                          </p:val>
                                        </p:tav>
                                      </p:tavLst>
                                    </p:anim>
                                  </p:childTnLst>
                                </p:cTn>
                              </p:par>
                            </p:childTnLst>
                          </p:cTn>
                        </p:par>
                        <p:par>
                          <p:cTn id="49" fill="hold">
                            <p:stCondLst>
                              <p:cond delay="4500"/>
                            </p:stCondLst>
                            <p:childTnLst>
                              <p:par>
                                <p:cTn id="50" presetID="3" presetClass="entr" presetSubtype="10" fill="hold" nodeType="after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blinds(horizontal)">
                                      <p:cBhvr>
                                        <p:cTn id="52" dur="500"/>
                                        <p:tgtEl>
                                          <p:spTgt spid="55"/>
                                        </p:tgtEl>
                                      </p:cBhvr>
                                    </p:animEffect>
                                  </p:childTnLst>
                                </p:cTn>
                              </p:par>
                              <p:par>
                                <p:cTn id="53" presetID="47"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anim calcmode="lin" valueType="num">
                                      <p:cBhvr>
                                        <p:cTn id="56" dur="500" fill="hold"/>
                                        <p:tgtEl>
                                          <p:spTgt spid="56"/>
                                        </p:tgtEl>
                                        <p:attrNameLst>
                                          <p:attrName>ppt_x</p:attrName>
                                        </p:attrNameLst>
                                      </p:cBhvr>
                                      <p:tavLst>
                                        <p:tav tm="0">
                                          <p:val>
                                            <p:strVal val="#ppt_x"/>
                                          </p:val>
                                        </p:tav>
                                        <p:tav tm="100000">
                                          <p:val>
                                            <p:strVal val="#ppt_x"/>
                                          </p:val>
                                        </p:tav>
                                      </p:tavLst>
                                    </p:anim>
                                    <p:anim calcmode="lin" valueType="num">
                                      <p:cBhvr>
                                        <p:cTn id="57" dur="5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blinds(horizontal)">
                                      <p:cBhvr>
                                        <p:cTn id="62" dur="500"/>
                                        <p:tgtEl>
                                          <p:spTgt spid="57"/>
                                        </p:tgtEl>
                                      </p:cBhvr>
                                    </p:animEffect>
                                  </p:childTnLst>
                                </p:cTn>
                              </p:par>
                            </p:childTnLst>
                          </p:cTn>
                        </p:par>
                        <p:par>
                          <p:cTn id="63" fill="hold">
                            <p:stCondLst>
                              <p:cond delay="500"/>
                            </p:stCondLst>
                            <p:childTnLst>
                              <p:par>
                                <p:cTn id="64" presetID="3" presetClass="entr" presetSubtype="10" fill="hold" nodeType="after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blinds(horizontal)">
                                      <p:cBhvr>
                                        <p:cTn id="66" dur="500"/>
                                        <p:tgtEl>
                                          <p:spTgt spid="58"/>
                                        </p:tgtEl>
                                      </p:cBhvr>
                                    </p:animEffect>
                                  </p:childTnLst>
                                </p:cTn>
                              </p:par>
                            </p:childTnLst>
                          </p:cTn>
                        </p:par>
                        <p:par>
                          <p:cTn id="67" fill="hold">
                            <p:stCondLst>
                              <p:cond delay="1000"/>
                            </p:stCondLst>
                            <p:childTnLst>
                              <p:par>
                                <p:cTn id="68" presetID="3" presetClass="entr" presetSubtype="10" fill="hold"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blinds(horizontal)">
                                      <p:cBhvr>
                                        <p:cTn id="70" dur="500"/>
                                        <p:tgtEl>
                                          <p:spTgt spid="59"/>
                                        </p:tgtEl>
                                      </p:cBhvr>
                                    </p:animEffect>
                                  </p:childTnLst>
                                </p:cTn>
                              </p:par>
                              <p:par>
                                <p:cTn id="71" presetID="42"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1000"/>
                                        <p:tgtEl>
                                          <p:spTgt spid="60"/>
                                        </p:tgtEl>
                                      </p:cBhvr>
                                    </p:animEffect>
                                    <p:anim calcmode="lin" valueType="num">
                                      <p:cBhvr>
                                        <p:cTn id="74" dur="1000" fill="hold"/>
                                        <p:tgtEl>
                                          <p:spTgt spid="60"/>
                                        </p:tgtEl>
                                        <p:attrNameLst>
                                          <p:attrName>ppt_x</p:attrName>
                                        </p:attrNameLst>
                                      </p:cBhvr>
                                      <p:tavLst>
                                        <p:tav tm="0">
                                          <p:val>
                                            <p:strVal val="#ppt_x"/>
                                          </p:val>
                                        </p:tav>
                                        <p:tav tm="100000">
                                          <p:val>
                                            <p:strVal val="#ppt_x"/>
                                          </p:val>
                                        </p:tav>
                                      </p:tavLst>
                                    </p:anim>
                                    <p:anim calcmode="lin" valueType="num">
                                      <p:cBhvr>
                                        <p:cTn id="7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48" grpId="0"/>
      <p:bldP spid="51" grpId="0"/>
      <p:bldP spid="52" grpId="0"/>
      <p:bldP spid="54" grpId="0"/>
      <p:bldP spid="56" grpId="0"/>
      <p:bldP spid="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flipV="1">
            <a:off x="428596" y="1214422"/>
            <a:ext cx="8236585" cy="43116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内容占位符 1" descr="微信图片_20170423095222"/>
          <p:cNvPicPr>
            <a:picLocks noGrp="1" noChangeAspect="1"/>
          </p:cNvPicPr>
          <p:nvPr>
            <p:ph sz="half" idx="2"/>
          </p:nvPr>
        </p:nvPicPr>
        <p:blipFill>
          <a:blip r:embed="rId3" cstate="print"/>
          <a:stretch>
            <a:fillRect/>
          </a:stretch>
        </p:blipFill>
        <p:spPr>
          <a:xfrm>
            <a:off x="428596" y="2428868"/>
            <a:ext cx="2734945" cy="2050415"/>
          </a:xfrm>
          <a:prstGeom prst="rect">
            <a:avLst/>
          </a:prstGeom>
        </p:spPr>
      </p:pic>
      <p:sp>
        <p:nvSpPr>
          <p:cNvPr id="4" name="文本框 3"/>
          <p:cNvSpPr txBox="1"/>
          <p:nvPr/>
        </p:nvSpPr>
        <p:spPr>
          <a:xfrm>
            <a:off x="1000100" y="4929198"/>
            <a:ext cx="3875429" cy="853440"/>
          </a:xfrm>
          <a:prstGeom prst="rect">
            <a:avLst/>
          </a:prstGeom>
          <a:noFill/>
        </p:spPr>
        <p:txBody>
          <a:bodyPr wrap="square" rtlCol="0" anchor="t">
            <a:spAutoFit/>
          </a:bodyPr>
          <a:lstStyle/>
          <a:p>
            <a:pPr algn="ctr" eaLnBrk="1" latinLnBrk="0" hangingPunct="1">
              <a:lnSpc>
                <a:spcPts val="3000"/>
              </a:lnSpc>
            </a:pPr>
            <a:r>
              <a:rPr lang="zh-CN" altLang="en-US" sz="1600" dirty="0">
                <a:sym typeface="+mn-ea"/>
              </a:rPr>
              <a:t>远程心电协同平台</a:t>
            </a:r>
          </a:p>
          <a:p>
            <a:pPr eaLnBrk="1" latinLnBrk="0" hangingPunct="1">
              <a:lnSpc>
                <a:spcPts val="3000"/>
              </a:lnSpc>
            </a:pPr>
            <a:r>
              <a:rPr lang="zh-CN" altLang="en-US" sz="1400" dirty="0" smtClean="0">
                <a:solidFill>
                  <a:srgbClr val="FF0000"/>
                </a:solidFill>
                <a:sym typeface="+mn-ea"/>
              </a:rPr>
              <a:t>    （</a:t>
            </a:r>
            <a:r>
              <a:rPr lang="zh-CN" altLang="en-US" sz="1400" dirty="0">
                <a:solidFill>
                  <a:srgbClr val="FF0000"/>
                </a:solidFill>
              </a:rPr>
              <a:t>上级医院→平台→出具社区心电图报告）</a:t>
            </a:r>
          </a:p>
        </p:txBody>
      </p:sp>
      <p:pic>
        <p:nvPicPr>
          <p:cNvPr id="6" name="内容占位符 1" descr="C:\Users\Administrator\Desktop\微信图片_20170423113024.jpg微信图片_20170423113024"/>
          <p:cNvPicPr>
            <a:picLocks noChangeAspect="1"/>
          </p:cNvPicPr>
          <p:nvPr/>
        </p:nvPicPr>
        <p:blipFill>
          <a:blip r:embed="rId4"/>
          <a:srcRect/>
          <a:stretch>
            <a:fillRect/>
          </a:stretch>
        </p:blipFill>
        <p:spPr>
          <a:xfrm>
            <a:off x="5572132" y="2285992"/>
            <a:ext cx="2794635" cy="2007870"/>
          </a:xfrm>
          <a:prstGeom prst="rect">
            <a:avLst/>
          </a:prstGeom>
          <a:noFill/>
          <a:ln w="9525">
            <a:noFill/>
            <a:miter lim="800000"/>
            <a:headEnd/>
            <a:tailEnd/>
          </a:ln>
        </p:spPr>
      </p:pic>
      <p:pic>
        <p:nvPicPr>
          <p:cNvPr id="13" name="内容占位符 1" descr="C:\Users\Administrator\Desktop\微信图片_20170423115652.jpg微信图片_20170423115652"/>
          <p:cNvPicPr>
            <a:picLocks noChangeAspect="1"/>
          </p:cNvPicPr>
          <p:nvPr/>
        </p:nvPicPr>
        <p:blipFill>
          <a:blip r:embed="rId5" cstate="print"/>
          <a:srcRect/>
          <a:stretch>
            <a:fillRect/>
          </a:stretch>
        </p:blipFill>
        <p:spPr>
          <a:xfrm>
            <a:off x="3428992" y="2214554"/>
            <a:ext cx="1648460" cy="2050415"/>
          </a:xfrm>
          <a:prstGeom prst="rect">
            <a:avLst/>
          </a:prstGeom>
          <a:noFill/>
          <a:ln w="9525">
            <a:noFill/>
            <a:miter lim="800000"/>
            <a:headEnd/>
            <a:tailEnd/>
          </a:ln>
        </p:spPr>
      </p:pic>
      <p:sp>
        <p:nvSpPr>
          <p:cNvPr id="15" name="文本框 14"/>
          <p:cNvSpPr txBox="1"/>
          <p:nvPr/>
        </p:nvSpPr>
        <p:spPr>
          <a:xfrm>
            <a:off x="5357818" y="4857760"/>
            <a:ext cx="3379146" cy="853440"/>
          </a:xfrm>
          <a:prstGeom prst="rect">
            <a:avLst/>
          </a:prstGeom>
          <a:noFill/>
        </p:spPr>
        <p:txBody>
          <a:bodyPr wrap="square" rtlCol="0" anchor="t">
            <a:spAutoFit/>
          </a:bodyPr>
          <a:lstStyle/>
          <a:p>
            <a:pPr algn="ctr" eaLnBrk="1" latinLnBrk="0" hangingPunct="1">
              <a:lnSpc>
                <a:spcPts val="3000"/>
              </a:lnSpc>
            </a:pPr>
            <a:r>
              <a:rPr lang="zh-CN" altLang="en-US" sz="1600" dirty="0"/>
              <a:t>远程眼底检查诊断</a:t>
            </a:r>
          </a:p>
          <a:p>
            <a:pPr eaLnBrk="1" latinLnBrk="0" hangingPunct="1">
              <a:lnSpc>
                <a:spcPts val="3000"/>
              </a:lnSpc>
            </a:pPr>
            <a:r>
              <a:rPr lang="zh-CN" altLang="en-US" sz="1400" dirty="0" smtClean="0">
                <a:solidFill>
                  <a:srgbClr val="FF0000"/>
                </a:solidFill>
              </a:rPr>
              <a:t>   （</a:t>
            </a:r>
            <a:r>
              <a:rPr lang="zh-CN" altLang="en-US" sz="1400" dirty="0">
                <a:solidFill>
                  <a:srgbClr val="FF0000"/>
                </a:solidFill>
              </a:rPr>
              <a:t>社区拍照→医院诊断→出检查报告）</a:t>
            </a:r>
          </a:p>
        </p:txBody>
      </p:sp>
      <p:sp>
        <p:nvSpPr>
          <p:cNvPr id="16" name="右箭头 15"/>
          <p:cNvSpPr/>
          <p:nvPr/>
        </p:nvSpPr>
        <p:spPr>
          <a:xfrm>
            <a:off x="3357554" y="4612005"/>
            <a:ext cx="243205" cy="18415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928794" y="1285860"/>
            <a:ext cx="4832989" cy="396240"/>
          </a:xfrm>
          <a:prstGeom prst="rect">
            <a:avLst/>
          </a:prstGeom>
          <a:noFill/>
        </p:spPr>
        <p:txBody>
          <a:bodyPr wrap="square" rtlCol="0" anchor="t">
            <a:spAutoFit/>
          </a:bodyPr>
          <a:lstStyle/>
          <a:p>
            <a:r>
              <a:rPr lang="zh-CN" altLang="en-US" sz="2000" b="1" dirty="0" smtClean="0">
                <a:sym typeface="+mn-ea"/>
              </a:rPr>
              <a:t>（</a:t>
            </a:r>
            <a:r>
              <a:rPr lang="en-US" altLang="zh-CN" sz="2000" b="1" dirty="0" smtClean="0">
                <a:sym typeface="+mn-ea"/>
              </a:rPr>
              <a:t>2</a:t>
            </a:r>
            <a:r>
              <a:rPr lang="zh-CN" altLang="en-US" sz="2000" b="1" dirty="0" smtClean="0">
                <a:sym typeface="+mn-ea"/>
              </a:rPr>
              <a:t>）</a:t>
            </a:r>
            <a:r>
              <a:rPr lang="zh-CN" altLang="en-US" sz="2000" b="1" dirty="0" smtClean="0"/>
              <a:t>基层</a:t>
            </a:r>
            <a:r>
              <a:rPr lang="zh-CN" altLang="en-US" sz="2000" b="1" dirty="0"/>
              <a:t>服务能力提升，服务效率提升</a:t>
            </a:r>
          </a:p>
        </p:txBody>
      </p:sp>
      <p:pic>
        <p:nvPicPr>
          <p:cNvPr id="22" name="Picture 3" descr="4073225421456274096265"/>
          <p:cNvPicPr>
            <a:picLocks noChangeAspect="1"/>
          </p:cNvPicPr>
          <p:nvPr/>
        </p:nvPicPr>
        <p:blipFill>
          <a:blip r:embed="rId6"/>
          <a:stretch>
            <a:fillRect/>
          </a:stretch>
        </p:blipFill>
        <p:spPr>
          <a:xfrm>
            <a:off x="92710" y="142852"/>
            <a:ext cx="2693340" cy="543554"/>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32" presetClass="emph" presetSubtype="0" fill="hold" grpId="2" nodeType="afterEffect">
                                  <p:stCondLst>
                                    <p:cond delay="0"/>
                                  </p:stCondLst>
                                  <p:childTnLst>
                                    <p:animRot by="120000">
                                      <p:cBhvr>
                                        <p:cTn id="10" dur="100" fill="hold">
                                          <p:stCondLst>
                                            <p:cond delay="0"/>
                                          </p:stCondLst>
                                        </p:cTn>
                                        <p:tgtEl>
                                          <p:spTgt spid="14"/>
                                        </p:tgtEl>
                                        <p:attrNameLst>
                                          <p:attrName>r</p:attrName>
                                        </p:attrNameLst>
                                      </p:cBhvr>
                                    </p:animRot>
                                    <p:animRot by="-240000">
                                      <p:cBhvr>
                                        <p:cTn id="11" dur="200" fill="hold">
                                          <p:stCondLst>
                                            <p:cond delay="200"/>
                                          </p:stCondLst>
                                        </p:cTn>
                                        <p:tgtEl>
                                          <p:spTgt spid="14"/>
                                        </p:tgtEl>
                                        <p:attrNameLst>
                                          <p:attrName>r</p:attrName>
                                        </p:attrNameLst>
                                      </p:cBhvr>
                                    </p:animRot>
                                    <p:animRot by="240000">
                                      <p:cBhvr>
                                        <p:cTn id="12" dur="200" fill="hold">
                                          <p:stCondLst>
                                            <p:cond delay="400"/>
                                          </p:stCondLst>
                                        </p:cTn>
                                        <p:tgtEl>
                                          <p:spTgt spid="14"/>
                                        </p:tgtEl>
                                        <p:attrNameLst>
                                          <p:attrName>r</p:attrName>
                                        </p:attrNameLst>
                                      </p:cBhvr>
                                    </p:animRot>
                                    <p:animRot by="-240000">
                                      <p:cBhvr>
                                        <p:cTn id="13" dur="200" fill="hold">
                                          <p:stCondLst>
                                            <p:cond delay="600"/>
                                          </p:stCondLst>
                                        </p:cTn>
                                        <p:tgtEl>
                                          <p:spTgt spid="14"/>
                                        </p:tgtEl>
                                        <p:attrNameLst>
                                          <p:attrName>r</p:attrName>
                                        </p:attrNameLst>
                                      </p:cBhvr>
                                    </p:animRot>
                                    <p:animRot by="120000">
                                      <p:cBhvr>
                                        <p:cTn id="14" dur="200" fill="hold">
                                          <p:stCondLst>
                                            <p:cond delay="800"/>
                                          </p:stCondLst>
                                        </p:cTn>
                                        <p:tgtEl>
                                          <p:spTgt spid="14"/>
                                        </p:tgtEl>
                                        <p:attrNameLst>
                                          <p:attrName>r</p:attrName>
                                        </p:attrNameLst>
                                      </p:cBhvr>
                                    </p:animRot>
                                  </p:childTnLst>
                                </p:cTn>
                              </p:par>
                            </p:childTnLst>
                          </p:cTn>
                        </p:par>
                        <p:par>
                          <p:cTn id="15" fill="hold">
                            <p:stCondLst>
                              <p:cond delay="1500"/>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17"/>
                                        </p:tgtEl>
                                        <p:attrNameLst>
                                          <p:attrName>style.visibility</p:attrName>
                                        </p:attrNameLst>
                                      </p:cBhvr>
                                      <p:to>
                                        <p:strVal val="visible"/>
                                      </p:to>
                                    </p:set>
                                    <p:anim calcmode="discrete" valueType="clr">
                                      <p:cBhvr override="childStyle">
                                        <p:cTn id="18" dur="80"/>
                                        <p:tgtEl>
                                          <p:spTgt spid="17"/>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17"/>
                                        </p:tgtEl>
                                        <p:attrNameLst>
                                          <p:attrName>fillcolor</p:attrName>
                                        </p:attrNameLst>
                                      </p:cBhvr>
                                      <p:tavLst>
                                        <p:tav tm="0">
                                          <p:val>
                                            <p:clrVal>
                                              <a:schemeClr val="accent2"/>
                                            </p:clrVal>
                                          </p:val>
                                        </p:tav>
                                        <p:tav tm="50000">
                                          <p:val>
                                            <p:clrVal>
                                              <a:schemeClr val="hlink"/>
                                            </p:clrVal>
                                          </p:val>
                                        </p:tav>
                                      </p:tavLst>
                                    </p:anim>
                                    <p:set>
                                      <p:cBhvr>
                                        <p:cTn id="20" dur="80"/>
                                        <p:tgtEl>
                                          <p:spTgt spid="17"/>
                                        </p:tgtEl>
                                        <p:attrNameLst>
                                          <p:attrName>fill.type</p:attrName>
                                        </p:attrNameLst>
                                      </p:cBhvr>
                                      <p:to>
                                        <p:strVal val="solid"/>
                                      </p:to>
                                    </p:set>
                                  </p:childTnLst>
                                </p:cTn>
                              </p:par>
                            </p:childTnLst>
                          </p:cTn>
                        </p:par>
                        <p:par>
                          <p:cTn id="21" fill="hold">
                            <p:stCondLst>
                              <p:cond delay="2259"/>
                            </p:stCondLst>
                            <p:childTnLst>
                              <p:par>
                                <p:cTn id="22" presetID="3" presetClass="entr" presetSubtype="1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par>
                          <p:cTn id="25" fill="hold">
                            <p:stCondLst>
                              <p:cond delay="2759"/>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3259"/>
                            </p:stCondLst>
                            <p:childTnLst>
                              <p:par>
                                <p:cTn id="30" presetID="5" presetClass="entr" presetSubtype="1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heckerboard(across)">
                                      <p:cBhvr>
                                        <p:cTn id="32" dur="500"/>
                                        <p:tgtEl>
                                          <p:spTgt spid="13"/>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par>
                          <p:cTn id="38" fill="hold">
                            <p:stCondLst>
                              <p:cond delay="3759"/>
                            </p:stCondLst>
                            <p:childTnLst>
                              <p:par>
                                <p:cTn id="39" presetID="3" presetClass="entr" presetSubtype="1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par>
                          <p:cTn id="42" fill="hold">
                            <p:stCondLst>
                              <p:cond delay="4259"/>
                            </p:stCondLst>
                            <p:childTnLst>
                              <p:par>
                                <p:cTn id="43" presetID="55"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1000" fill="hold"/>
                                        <p:tgtEl>
                                          <p:spTgt spid="15"/>
                                        </p:tgtEl>
                                        <p:attrNameLst>
                                          <p:attrName>ppt_w</p:attrName>
                                        </p:attrNameLst>
                                      </p:cBhvr>
                                      <p:tavLst>
                                        <p:tav tm="0">
                                          <p:val>
                                            <p:strVal val="#ppt_w*0.70"/>
                                          </p:val>
                                        </p:tav>
                                        <p:tav tm="100000">
                                          <p:val>
                                            <p:strVal val="#ppt_w"/>
                                          </p:val>
                                        </p:tav>
                                      </p:tavLst>
                                    </p:anim>
                                    <p:anim calcmode="lin" valueType="num">
                                      <p:cBhvr>
                                        <p:cTn id="46" dur="1000" fill="hold"/>
                                        <p:tgtEl>
                                          <p:spTgt spid="15"/>
                                        </p:tgtEl>
                                        <p:attrNameLst>
                                          <p:attrName>ppt_h</p:attrName>
                                        </p:attrNameLst>
                                      </p:cBhvr>
                                      <p:tavLst>
                                        <p:tav tm="0">
                                          <p:val>
                                            <p:strVal val="#ppt_h"/>
                                          </p:val>
                                        </p:tav>
                                        <p:tav tm="100000">
                                          <p:val>
                                            <p:strVal val="#ppt_h"/>
                                          </p:val>
                                        </p:tav>
                                      </p:tavLst>
                                    </p:anim>
                                    <p:animEffect transition="in" filter="fade">
                                      <p:cBhvr>
                                        <p:cTn id="4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animBg="1"/>
      <p:bldP spid="14" grpId="2" bldLvl="0" animBg="1"/>
      <p:bldP spid="4" grpId="0"/>
      <p:bldP spid="15" grpId="0"/>
      <p:bldP spid="16" grpId="0" bldLvl="0" animBg="1"/>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cxnSp>
        <p:nvCxnSpPr>
          <p:cNvPr id="5" name="直接连接符 4"/>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五、信息化助力</a:t>
            </a:r>
          </a:p>
        </p:txBody>
      </p:sp>
      <p:sp>
        <p:nvSpPr>
          <p:cNvPr id="8" name="矩形 7"/>
          <p:cNvSpPr/>
          <p:nvPr/>
        </p:nvSpPr>
        <p:spPr>
          <a:xfrm>
            <a:off x="642910" y="2345288"/>
            <a:ext cx="7429552" cy="369332"/>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3</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）标化管理、人工智能辅助诊疗</a:t>
            </a:r>
            <a:endParaRPr lang="zh-CN" altLang="en-US" dirty="0">
              <a:solidFill>
                <a:schemeClr val="bg1"/>
              </a:solidFill>
              <a:latin typeface="黑体" panose="02010609060101010101" pitchFamily="2" charset="-122"/>
              <a:ea typeface="黑体" panose="02010609060101010101" pitchFamily="2" charset="-122"/>
              <a:cs typeface="华康俪金黑W8(P)"/>
              <a:sym typeface="+mn-ea"/>
            </a:endParaRPr>
          </a:p>
        </p:txBody>
      </p:sp>
      <p:sp>
        <p:nvSpPr>
          <p:cNvPr id="9" name="TextBox 124"/>
          <p:cNvSpPr txBox="1"/>
          <p:nvPr/>
        </p:nvSpPr>
        <p:spPr>
          <a:xfrm>
            <a:off x="857224" y="2786058"/>
            <a:ext cx="7429552" cy="830997"/>
          </a:xfrm>
          <a:prstGeom prst="rect">
            <a:avLst/>
          </a:prstGeom>
          <a:noFill/>
        </p:spPr>
        <p:txBody>
          <a:bodyPr wrap="square" rtlCol="0">
            <a:spAutoFit/>
          </a:bodyPr>
          <a:lstStyle/>
          <a:p>
            <a:pPr>
              <a:lnSpc>
                <a:spcPct val="150000"/>
              </a:lnSpc>
            </a:pPr>
            <a:r>
              <a:rPr lang="zh-CN" altLang="en-US" sz="1600" dirty="0" smtClean="0">
                <a:solidFill>
                  <a:schemeClr val="bg1"/>
                </a:solidFill>
                <a:latin typeface="仿宋_GB2312" pitchFamily="49" charset="-122"/>
                <a:ea typeface="仿宋_GB2312" pitchFamily="49" charset="-122"/>
                <a:sym typeface="+mn-ea"/>
              </a:rPr>
              <a:t>按照</a:t>
            </a:r>
            <a:r>
              <a:rPr lang="zh-CN" altLang="en-US" sz="1600" dirty="0">
                <a:solidFill>
                  <a:schemeClr val="bg1"/>
                </a:solidFill>
                <a:latin typeface="仿宋_GB2312" pitchFamily="49" charset="-122"/>
                <a:ea typeface="仿宋_GB2312" pitchFamily="49" charset="-122"/>
                <a:sym typeface="+mn-ea"/>
              </a:rPr>
              <a:t>标准化的诊疗规范，利用信息化手段，对糖尿病患者开展了人工智能的辅助诊断。我市已有超过7万人次接受了临床决策辅助诊疗。</a:t>
            </a:r>
          </a:p>
        </p:txBody>
      </p:sp>
      <p:pic>
        <p:nvPicPr>
          <p:cNvPr id="10" name="图片 1"/>
          <p:cNvPicPr>
            <a:picLocks noChangeAspect="1"/>
          </p:cNvPicPr>
          <p:nvPr/>
        </p:nvPicPr>
        <p:blipFill>
          <a:blip r:embed="rId2" cstate="print"/>
          <a:stretch>
            <a:fillRect/>
          </a:stretch>
        </p:blipFill>
        <p:spPr>
          <a:xfrm>
            <a:off x="857224" y="3857628"/>
            <a:ext cx="2828922" cy="2309156"/>
          </a:xfrm>
          <a:prstGeom prst="rect">
            <a:avLst/>
          </a:prstGeom>
          <a:noFill/>
          <a:ln w="9525">
            <a:noFill/>
          </a:ln>
        </p:spPr>
      </p:pic>
      <p:pic>
        <p:nvPicPr>
          <p:cNvPr id="11" name="图片 2"/>
          <p:cNvPicPr>
            <a:picLocks noChangeAspect="1"/>
          </p:cNvPicPr>
          <p:nvPr/>
        </p:nvPicPr>
        <p:blipFill>
          <a:blip r:embed="rId3"/>
          <a:stretch>
            <a:fillRect/>
          </a:stretch>
        </p:blipFill>
        <p:spPr>
          <a:xfrm>
            <a:off x="3929058" y="3643314"/>
            <a:ext cx="4111499" cy="2571768"/>
          </a:xfrm>
          <a:prstGeom prst="rect">
            <a:avLst/>
          </a:prstGeom>
          <a:noFill/>
          <a:ln w="9525">
            <a:noFill/>
          </a:ln>
        </p:spPr>
      </p:pic>
      <p:sp>
        <p:nvSpPr>
          <p:cNvPr id="12" name="文本框 3"/>
          <p:cNvSpPr txBox="1"/>
          <p:nvPr/>
        </p:nvSpPr>
        <p:spPr>
          <a:xfrm>
            <a:off x="4857752" y="6215082"/>
            <a:ext cx="2714644" cy="261610"/>
          </a:xfrm>
          <a:prstGeom prst="rect">
            <a:avLst/>
          </a:prstGeom>
          <a:noFill/>
          <a:ln w="9525">
            <a:noFill/>
          </a:ln>
        </p:spPr>
        <p:txBody>
          <a:bodyPr wrap="square" anchor="t">
            <a:spAutoFit/>
          </a:bodyPr>
          <a:lstStyle/>
          <a:p>
            <a:pPr lvl="0" indent="0" algn="l" eaLnBrk="0" hangingPunct="0"/>
            <a:r>
              <a:rPr lang="zh-CN" altLang="en-US" sz="1100" dirty="0">
                <a:solidFill>
                  <a:srgbClr val="FFFF00"/>
                </a:solidFill>
                <a:latin typeface="黑体" panose="02010609060101010101" pitchFamily="2" charset="-122"/>
                <a:ea typeface="黑体" panose="02010609060101010101" pitchFamily="2" charset="-122"/>
              </a:rPr>
              <a:t>决策系统推荐的用药选择及治疗方案</a:t>
            </a:r>
          </a:p>
        </p:txBody>
      </p:sp>
      <p:cxnSp>
        <p:nvCxnSpPr>
          <p:cNvPr id="13" name="直接连接符 12"/>
          <p:cNvCxnSpPr/>
          <p:nvPr/>
        </p:nvCxnSpPr>
        <p:spPr>
          <a:xfrm>
            <a:off x="7286644" y="6499246"/>
            <a:ext cx="1509888" cy="158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429652" y="5786454"/>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5786" y="1285860"/>
            <a:ext cx="6324167"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如何“三师共管”家庭签约   </a:t>
            </a:r>
            <a:r>
              <a:rPr lang="en-US" altLang="zh-CN" sz="2000" b="1" dirty="0" smtClean="0">
                <a:solidFill>
                  <a:srgbClr val="FF0000"/>
                </a:solidFill>
                <a:effectLst>
                  <a:outerShdw blurRad="38100" dist="38100" dir="2700000" algn="tl">
                    <a:srgbClr val="000000">
                      <a:alpha val="43137"/>
                    </a:srgbClr>
                  </a:outerShdw>
                </a:effectLst>
              </a:rPr>
              <a:t>—— </a:t>
            </a:r>
            <a:r>
              <a:rPr lang="zh-CN" altLang="en-US" sz="2000" b="1" dirty="0" smtClean="0">
                <a:solidFill>
                  <a:srgbClr val="FF0000"/>
                </a:solidFill>
                <a:effectLst>
                  <a:outerShdw blurRad="38100" dist="38100" dir="2700000" algn="tl">
                    <a:srgbClr val="000000">
                      <a:alpha val="43137"/>
                    </a:srgbClr>
                  </a:outerShdw>
                </a:effectLst>
              </a:rPr>
              <a:t>基层乐意接、接得住</a:t>
            </a:r>
            <a:endParaRPr lang="zh-CN" altLang="en-US" sz="20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clickPar">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par>
                          <p:cTn id="16" fill="hold">
                            <p:stCondLst>
                              <p:cond delay="2000"/>
                            </p:stCondLst>
                            <p:childTnLst>
                              <p:par>
                                <p:cTn id="17" presetID="3" presetClass="entr" presetSubtype="1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1" nodeType="withEffect">
                                  <p:stCondLst>
                                    <p:cond delay="0"/>
                                  </p:stCondLst>
                                  <p:iterate type="lt">
                                    <p:tmPct val="0"/>
                                  </p:iterate>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27" presetClass="entr" presetSubtype="0" fill="hold" grpId="0" nodeType="withEffect">
                                  <p:stCondLst>
                                    <p:cond delay="0"/>
                                  </p:stCondLst>
                                  <p:iterate type="lt">
                                    <p:tmPct val="50000"/>
                                  </p:iterate>
                                  <p:childTnLst>
                                    <p:set>
                                      <p:cBhvr>
                                        <p:cTn id="24" dur="1" fill="hold">
                                          <p:stCondLst>
                                            <p:cond delay="0"/>
                                          </p:stCondLst>
                                        </p:cTn>
                                        <p:tgtEl>
                                          <p:spTgt spid="12"/>
                                        </p:tgtEl>
                                        <p:attrNameLst>
                                          <p:attrName>style.visibility</p:attrName>
                                        </p:attrNameLst>
                                      </p:cBhvr>
                                      <p:to>
                                        <p:strVal val="visible"/>
                                      </p:to>
                                    </p:set>
                                    <p:anim calcmode="discrete" valueType="clr">
                                      <p:cBhvr override="childStyle">
                                        <p:cTn id="25"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12"/>
                                        </p:tgtEl>
                                        <p:attrNameLst>
                                          <p:attrName>fillcolor</p:attrName>
                                        </p:attrNameLst>
                                      </p:cBhvr>
                                      <p:tavLst>
                                        <p:tav tm="0">
                                          <p:val>
                                            <p:clrVal>
                                              <a:schemeClr val="accent2"/>
                                            </p:clrVal>
                                          </p:val>
                                        </p:tav>
                                        <p:tav tm="50000">
                                          <p:val>
                                            <p:clrVal>
                                              <a:schemeClr val="hlink"/>
                                            </p:clrVal>
                                          </p:val>
                                        </p:tav>
                                      </p:tavLst>
                                    </p:anim>
                                    <p:set>
                                      <p:cBhvr>
                                        <p:cTn id="27" dur="80"/>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cxnSp>
        <p:nvCxnSpPr>
          <p:cNvPr id="4" name="直接连接符 3"/>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5786" y="1285860"/>
            <a:ext cx="6324167"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如何“三师共管”家庭签约   </a:t>
            </a:r>
            <a:r>
              <a:rPr lang="en-US" altLang="zh-CN" sz="2000" b="1" dirty="0" smtClean="0">
                <a:solidFill>
                  <a:srgbClr val="FF0000"/>
                </a:solidFill>
                <a:effectLst>
                  <a:outerShdw blurRad="38100" dist="38100" dir="2700000" algn="tl">
                    <a:srgbClr val="000000">
                      <a:alpha val="43137"/>
                    </a:srgbClr>
                  </a:outerShdw>
                </a:effectLst>
              </a:rPr>
              <a:t>—— </a:t>
            </a:r>
            <a:r>
              <a:rPr lang="zh-CN" altLang="en-US" sz="2000" b="1" dirty="0" smtClean="0">
                <a:solidFill>
                  <a:srgbClr val="FF0000"/>
                </a:solidFill>
                <a:effectLst>
                  <a:outerShdw blurRad="38100" dist="38100" dir="2700000" algn="tl">
                    <a:srgbClr val="000000">
                      <a:alpha val="43137"/>
                    </a:srgbClr>
                  </a:outerShdw>
                </a:effectLst>
              </a:rPr>
              <a:t>基层乐意接、接得住</a:t>
            </a:r>
            <a:endParaRPr lang="zh-CN" altLang="en-US" sz="2000"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五、信息化助力</a:t>
            </a:r>
          </a:p>
        </p:txBody>
      </p:sp>
      <p:pic>
        <p:nvPicPr>
          <p:cNvPr id="8" name="图片 7" descr="微信图片_20170625221312.jpg"/>
          <p:cNvPicPr>
            <a:picLocks noChangeAspect="1"/>
          </p:cNvPicPr>
          <p:nvPr/>
        </p:nvPicPr>
        <p:blipFill>
          <a:blip r:embed="rId3"/>
          <a:stretch>
            <a:fillRect/>
          </a:stretch>
        </p:blipFill>
        <p:spPr>
          <a:xfrm>
            <a:off x="428596" y="2714620"/>
            <a:ext cx="4429156" cy="3714776"/>
          </a:xfrm>
          <a:prstGeom prst="rect">
            <a:avLst/>
          </a:prstGeom>
          <a:ln>
            <a:solidFill>
              <a:schemeClr val="tx1"/>
            </a:solidFill>
          </a:ln>
        </p:spPr>
      </p:pic>
      <p:cxnSp>
        <p:nvCxnSpPr>
          <p:cNvPr id="9" name="直接连接符 8"/>
          <p:cNvCxnSpPr/>
          <p:nvPr/>
        </p:nvCxnSpPr>
        <p:spPr>
          <a:xfrm>
            <a:off x="7286644" y="6499246"/>
            <a:ext cx="1509888" cy="158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429652" y="5786454"/>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pic>
        <p:nvPicPr>
          <p:cNvPr id="11" name="图片 10" descr="微信图片_20170625221317.jpg"/>
          <p:cNvPicPr>
            <a:picLocks noChangeAspect="1"/>
          </p:cNvPicPr>
          <p:nvPr/>
        </p:nvPicPr>
        <p:blipFill>
          <a:blip r:embed="rId4"/>
          <a:stretch>
            <a:fillRect/>
          </a:stretch>
        </p:blipFill>
        <p:spPr>
          <a:xfrm>
            <a:off x="2428860" y="2471122"/>
            <a:ext cx="3929090" cy="3714776"/>
          </a:xfrm>
          <a:prstGeom prst="rect">
            <a:avLst/>
          </a:prstGeom>
          <a:ln>
            <a:solidFill>
              <a:schemeClr val="tx1"/>
            </a:solidFill>
          </a:ln>
        </p:spPr>
      </p:pic>
      <p:pic>
        <p:nvPicPr>
          <p:cNvPr id="12" name="图片 11" descr="微信图片_20170625221321.jpg"/>
          <p:cNvPicPr>
            <a:picLocks noChangeAspect="1"/>
          </p:cNvPicPr>
          <p:nvPr/>
        </p:nvPicPr>
        <p:blipFill>
          <a:blip r:embed="rId5"/>
          <a:stretch>
            <a:fillRect/>
          </a:stretch>
        </p:blipFill>
        <p:spPr>
          <a:xfrm>
            <a:off x="4214810" y="2214554"/>
            <a:ext cx="4071966" cy="3714776"/>
          </a:xfrm>
          <a:prstGeom prst="rect">
            <a:avLst/>
          </a:prstGeom>
          <a:ln>
            <a:solidFill>
              <a:schemeClr val="tx1"/>
            </a:solidFill>
          </a:ln>
        </p:spPr>
      </p:pic>
      <p:sp>
        <p:nvSpPr>
          <p:cNvPr id="13" name="椭圆 12"/>
          <p:cNvSpPr>
            <a:spLocks noChangeArrowheads="1"/>
          </p:cNvSpPr>
          <p:nvPr/>
        </p:nvSpPr>
        <p:spPr bwMode="auto">
          <a:xfrm>
            <a:off x="428596" y="3786190"/>
            <a:ext cx="1785950" cy="500066"/>
          </a:xfrm>
          <a:prstGeom prst="ellipse">
            <a:avLst/>
          </a:prstGeom>
          <a:noFill/>
          <a:ln w="31750">
            <a:solidFill>
              <a:srgbClr val="FF0000"/>
            </a:solidFill>
            <a:round/>
          </a:ln>
        </p:spPr>
        <p:txBody>
          <a:bodyPr/>
          <a:lstStyle/>
          <a:p>
            <a:pPr algn="ctr"/>
            <a:endParaRPr lang="zh-CN" altLang="en-US"/>
          </a:p>
        </p:txBody>
      </p:sp>
      <p:sp>
        <p:nvSpPr>
          <p:cNvPr id="14" name="椭圆 13"/>
          <p:cNvSpPr>
            <a:spLocks noChangeArrowheads="1"/>
          </p:cNvSpPr>
          <p:nvPr/>
        </p:nvSpPr>
        <p:spPr bwMode="auto">
          <a:xfrm>
            <a:off x="428596" y="4929198"/>
            <a:ext cx="1785950" cy="500066"/>
          </a:xfrm>
          <a:prstGeom prst="ellipse">
            <a:avLst/>
          </a:prstGeom>
          <a:noFill/>
          <a:ln w="31750">
            <a:solidFill>
              <a:srgbClr val="FF0000"/>
            </a:solidFill>
            <a:round/>
          </a:ln>
        </p:spPr>
        <p:txBody>
          <a:bodyPr/>
          <a:lstStyle/>
          <a:p>
            <a:pPr algn="ctr"/>
            <a:endParaRPr lang="zh-CN" altLang="en-US"/>
          </a:p>
        </p:txBody>
      </p:sp>
      <p:sp>
        <p:nvSpPr>
          <p:cNvPr id="15" name="椭圆 14"/>
          <p:cNvSpPr>
            <a:spLocks noChangeArrowheads="1"/>
          </p:cNvSpPr>
          <p:nvPr/>
        </p:nvSpPr>
        <p:spPr bwMode="auto">
          <a:xfrm>
            <a:off x="2357422" y="4143380"/>
            <a:ext cx="1785950" cy="500066"/>
          </a:xfrm>
          <a:prstGeom prst="ellipse">
            <a:avLst/>
          </a:prstGeom>
          <a:noFill/>
          <a:ln w="31750">
            <a:solidFill>
              <a:srgbClr val="FF0000"/>
            </a:solidFill>
            <a:round/>
          </a:ln>
        </p:spPr>
        <p:txBody>
          <a:bodyPr/>
          <a:lstStyle/>
          <a:p>
            <a:pPr algn="ctr"/>
            <a:endParaRPr lang="zh-CN" altLang="en-US"/>
          </a:p>
        </p:txBody>
      </p:sp>
      <p:sp>
        <p:nvSpPr>
          <p:cNvPr id="16" name="椭圆 15"/>
          <p:cNvSpPr>
            <a:spLocks noChangeArrowheads="1"/>
          </p:cNvSpPr>
          <p:nvPr/>
        </p:nvSpPr>
        <p:spPr bwMode="auto">
          <a:xfrm>
            <a:off x="4143372" y="4857760"/>
            <a:ext cx="1785950" cy="500066"/>
          </a:xfrm>
          <a:prstGeom prst="ellipse">
            <a:avLst/>
          </a:prstGeom>
          <a:noFill/>
          <a:ln w="31750">
            <a:solidFill>
              <a:srgbClr val="FF0000"/>
            </a:solidFill>
            <a:round/>
          </a:ln>
        </p:spPr>
        <p:txBody>
          <a:bodyPr/>
          <a:lstStyle/>
          <a:p>
            <a:pPr algn="ctr"/>
            <a:endParaRPr lang="zh-CN" altLang="en-US"/>
          </a:p>
        </p:txBody>
      </p:sp>
      <p:cxnSp>
        <p:nvCxnSpPr>
          <p:cNvPr id="18" name="直接连接符 17"/>
          <p:cNvCxnSpPr/>
          <p:nvPr/>
        </p:nvCxnSpPr>
        <p:spPr>
          <a:xfrm>
            <a:off x="714348" y="5786454"/>
            <a:ext cx="64294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623982" y="2828312"/>
            <a:ext cx="100013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72000" y="3286124"/>
            <a:ext cx="1143008"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par>
                                <p:cTn id="12" presetID="22" presetClass="entr" presetSubtype="1"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par>
                                <p:cTn id="15" presetID="22" presetClass="entr" presetSubtype="8"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par>
                                <p:cTn id="36" presetID="22" presetClass="entr" presetSubtype="8"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1"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六、加快三级医院改革</a:t>
            </a:r>
          </a:p>
        </p:txBody>
      </p:sp>
      <p:sp>
        <p:nvSpPr>
          <p:cNvPr id="8" name="矩形 7"/>
          <p:cNvSpPr/>
          <p:nvPr/>
        </p:nvSpPr>
        <p:spPr>
          <a:xfrm>
            <a:off x="642910" y="2345288"/>
            <a:ext cx="7429552" cy="369332"/>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1</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）改革医院补偿及激励机制</a:t>
            </a:r>
            <a:endParaRPr lang="zh-CN" altLang="en-US" dirty="0">
              <a:solidFill>
                <a:schemeClr val="bg1"/>
              </a:solidFill>
              <a:latin typeface="黑体" panose="02010609060101010101" pitchFamily="2" charset="-122"/>
              <a:ea typeface="黑体" panose="02010609060101010101" pitchFamily="2" charset="-122"/>
              <a:cs typeface="华康俪金黑W8(P)"/>
              <a:sym typeface="+mn-ea"/>
            </a:endParaRPr>
          </a:p>
        </p:txBody>
      </p:sp>
      <p:sp>
        <p:nvSpPr>
          <p:cNvPr id="9" name="矩形 8"/>
          <p:cNvSpPr/>
          <p:nvPr/>
        </p:nvSpPr>
        <p:spPr>
          <a:xfrm>
            <a:off x="1214414" y="2804694"/>
            <a:ext cx="7143800" cy="338554"/>
          </a:xfrm>
          <a:prstGeom prst="rect">
            <a:avLst/>
          </a:prstGeom>
        </p:spPr>
        <p:txBody>
          <a:bodyPr wrap="square">
            <a:spAutoFit/>
          </a:bodyPr>
          <a:lstStyle/>
          <a:p>
            <a:r>
              <a:rPr lang="zh-CN" altLang="en-US" sz="1600" dirty="0" smtClean="0">
                <a:solidFill>
                  <a:schemeClr val="bg1"/>
                </a:solidFill>
                <a:latin typeface="仿宋_GB2312" pitchFamily="49" charset="-122"/>
                <a:ea typeface="仿宋_GB2312" pitchFamily="49" charset="-122"/>
              </a:rPr>
              <a:t>把对三级医院门诊量的定额补助，调整为与分级诊疗绩效挂钩的补助机制。</a:t>
            </a:r>
            <a:endParaRPr lang="zh-CN" altLang="en-US" sz="1600" dirty="0">
              <a:solidFill>
                <a:schemeClr val="bg1"/>
              </a:solidFill>
              <a:latin typeface="仿宋_GB2312" pitchFamily="49" charset="-122"/>
              <a:ea typeface="仿宋_GB2312" pitchFamily="49" charset="-122"/>
            </a:endParaRPr>
          </a:p>
        </p:txBody>
      </p:sp>
      <p:sp>
        <p:nvSpPr>
          <p:cNvPr id="10" name="矩形 9"/>
          <p:cNvSpPr/>
          <p:nvPr/>
        </p:nvSpPr>
        <p:spPr>
          <a:xfrm>
            <a:off x="642910" y="3273982"/>
            <a:ext cx="7429552" cy="369332"/>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2</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）盘活优质医疗资源</a:t>
            </a:r>
          </a:p>
        </p:txBody>
      </p:sp>
      <p:sp>
        <p:nvSpPr>
          <p:cNvPr id="11" name="矩形 10"/>
          <p:cNvSpPr/>
          <p:nvPr/>
        </p:nvSpPr>
        <p:spPr>
          <a:xfrm>
            <a:off x="1214414" y="3590512"/>
            <a:ext cx="7143800" cy="1142620"/>
          </a:xfrm>
          <a:prstGeom prst="rect">
            <a:avLst/>
          </a:prstGeom>
        </p:spPr>
        <p:txBody>
          <a:bodyPr wrap="square">
            <a:spAutoFit/>
          </a:bodyPr>
          <a:lstStyle/>
          <a:p>
            <a:pPr>
              <a:lnSpc>
                <a:spcPct val="150000"/>
              </a:lnSpc>
            </a:pPr>
            <a:r>
              <a:rPr lang="zh-CN" altLang="en-US" sz="1600" dirty="0" smtClean="0">
                <a:solidFill>
                  <a:schemeClr val="bg1"/>
                </a:solidFill>
                <a:latin typeface="仿宋_GB2312" pitchFamily="49" charset="-122"/>
                <a:ea typeface="仿宋_GB2312" pitchFamily="49" charset="-122"/>
              </a:rPr>
              <a:t>三甲医院转型、瘦身、拔高（办成“精品店” 不做“大超市”）</a:t>
            </a:r>
          </a:p>
          <a:p>
            <a:pPr>
              <a:lnSpc>
                <a:spcPct val="150000"/>
              </a:lnSpc>
            </a:pPr>
            <a:r>
              <a:rPr lang="zh-CN" altLang="en-US" sz="1600" dirty="0" smtClean="0">
                <a:solidFill>
                  <a:schemeClr val="bg1"/>
                </a:solidFill>
                <a:latin typeface="仿宋_GB2312" pitchFamily="49" charset="-122"/>
                <a:ea typeface="仿宋_GB2312" pitchFamily="49" charset="-122"/>
              </a:rPr>
              <a:t>医联体建设：岛内 “院办院管”、岛外“区办区管”、专病防治医联体</a:t>
            </a:r>
          </a:p>
          <a:p>
            <a:pPr>
              <a:lnSpc>
                <a:spcPct val="150000"/>
              </a:lnSpc>
            </a:pPr>
            <a:r>
              <a:rPr lang="zh-CN" altLang="en-US" sz="1600" dirty="0" smtClean="0">
                <a:solidFill>
                  <a:schemeClr val="bg1"/>
                </a:solidFill>
                <a:latin typeface="仿宋_GB2312" pitchFamily="49" charset="-122"/>
                <a:ea typeface="仿宋_GB2312" pitchFamily="49" charset="-122"/>
              </a:rPr>
              <a:t>推进远程会诊</a:t>
            </a:r>
            <a:endParaRPr lang="zh-CN" altLang="en-US" sz="1600" dirty="0">
              <a:solidFill>
                <a:schemeClr val="bg1"/>
              </a:solidFill>
              <a:latin typeface="仿宋_GB2312" pitchFamily="49" charset="-122"/>
              <a:ea typeface="仿宋_GB2312" pitchFamily="49" charset="-122"/>
            </a:endParaRPr>
          </a:p>
        </p:txBody>
      </p:sp>
      <p:sp>
        <p:nvSpPr>
          <p:cNvPr id="12" name="矩形 11"/>
          <p:cNvSpPr/>
          <p:nvPr/>
        </p:nvSpPr>
        <p:spPr>
          <a:xfrm>
            <a:off x="642910" y="4786322"/>
            <a:ext cx="7429552" cy="369332"/>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3</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）医生职称晋升</a:t>
            </a:r>
          </a:p>
        </p:txBody>
      </p:sp>
      <p:sp>
        <p:nvSpPr>
          <p:cNvPr id="13" name="矩形 12"/>
          <p:cNvSpPr/>
          <p:nvPr/>
        </p:nvSpPr>
        <p:spPr>
          <a:xfrm>
            <a:off x="1214414" y="5143512"/>
            <a:ext cx="7143800" cy="1160959"/>
          </a:xfrm>
          <a:prstGeom prst="rect">
            <a:avLst/>
          </a:prstGeom>
        </p:spPr>
        <p:txBody>
          <a:bodyPr wrap="square">
            <a:spAutoFit/>
          </a:bodyPr>
          <a:lstStyle/>
          <a:p>
            <a:pPr>
              <a:lnSpc>
                <a:spcPct val="150000"/>
              </a:lnSpc>
            </a:pPr>
            <a:r>
              <a:rPr lang="zh-CN" altLang="en-US" sz="1600" dirty="0" smtClean="0">
                <a:solidFill>
                  <a:schemeClr val="bg1"/>
                </a:solidFill>
                <a:latin typeface="仿宋_GB2312" pitchFamily="49" charset="-122"/>
                <a:ea typeface="仿宋_GB2312" pitchFamily="49" charset="-122"/>
              </a:rPr>
              <a:t>医生职称晋升与下社区相挂钩；</a:t>
            </a:r>
          </a:p>
          <a:p>
            <a:pPr>
              <a:lnSpc>
                <a:spcPct val="150000"/>
              </a:lnSpc>
            </a:pPr>
            <a:r>
              <a:rPr lang="zh-CN" altLang="en-US" sz="1600" dirty="0" smtClean="0">
                <a:solidFill>
                  <a:schemeClr val="bg1"/>
                </a:solidFill>
                <a:latin typeface="仿宋_GB2312" pitchFamily="49" charset="-122"/>
                <a:ea typeface="仿宋_GB2312" pitchFamily="49" charset="-122"/>
              </a:rPr>
              <a:t>专科医师下社区给予专项补助；</a:t>
            </a:r>
            <a:br>
              <a:rPr lang="zh-CN" altLang="en-US" sz="1600" dirty="0" smtClean="0">
                <a:solidFill>
                  <a:schemeClr val="bg1"/>
                </a:solidFill>
                <a:latin typeface="仿宋_GB2312" pitchFamily="49" charset="-122"/>
                <a:ea typeface="仿宋_GB2312" pitchFamily="49" charset="-122"/>
              </a:rPr>
            </a:br>
            <a:r>
              <a:rPr lang="zh-CN" altLang="en-US" sz="1600" dirty="0" smtClean="0">
                <a:solidFill>
                  <a:schemeClr val="bg1"/>
                </a:solidFill>
                <a:latin typeface="仿宋_GB2312" pitchFamily="49" charset="-122"/>
                <a:ea typeface="仿宋_GB2312" pitchFamily="49" charset="-122"/>
              </a:rPr>
              <a:t>纳入院长年度考核目标</a:t>
            </a:r>
          </a:p>
        </p:txBody>
      </p:sp>
      <p:pic>
        <p:nvPicPr>
          <p:cNvPr id="14" name="Picture 7" descr="Untitled-5"/>
          <p:cNvPicPr>
            <a:picLocks noChangeAspect="1" noChangeArrowheads="1"/>
          </p:cNvPicPr>
          <p:nvPr/>
        </p:nvPicPr>
        <p:blipFill>
          <a:blip r:embed="rId2" cstate="print"/>
          <a:stretch>
            <a:fillRect/>
          </a:stretch>
        </p:blipFill>
        <p:spPr bwMode="auto">
          <a:xfrm>
            <a:off x="3572490" y="4357694"/>
            <a:ext cx="5642980" cy="2357454"/>
          </a:xfrm>
          <a:prstGeom prst="rect">
            <a:avLst/>
          </a:prstGeom>
          <a:ln>
            <a:noFill/>
          </a:ln>
          <a:effectLst>
            <a:glow>
              <a:schemeClr val="accent1"/>
            </a:glow>
            <a:softEdge rad="1117600"/>
          </a:effectLst>
          <a:extLst>
            <a:ext uri="{909E8E84-426E-40DD-AFC4-6F175D3DCCD1}">
              <a14:hiddenFill xmlns:a14="http://schemas.microsoft.com/office/drawing/2010/main" xmlns="">
                <a:solidFill>
                  <a:srgbClr val="FFFFFF"/>
                </a:solidFill>
              </a14:hiddenFill>
            </a:ext>
          </a:extLst>
        </p:spPr>
      </p:pic>
      <p:sp>
        <p:nvSpPr>
          <p:cNvPr id="16"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sp>
        <p:nvSpPr>
          <p:cNvPr id="17" name="矩形 16"/>
          <p:cNvSpPr/>
          <p:nvPr/>
        </p:nvSpPr>
        <p:spPr>
          <a:xfrm>
            <a:off x="785786" y="1285860"/>
            <a:ext cx="2214880" cy="39878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如何“三师共管”</a:t>
            </a:r>
            <a:endParaRPr lang="zh-CN" altLang="en-US" sz="2000" b="1" dirty="0">
              <a:solidFill>
                <a:srgbClr val="FF0000"/>
              </a:solidFill>
              <a:effectLst>
                <a:outerShdw blurRad="38100" dist="38100" dir="2700000" algn="tl">
                  <a:srgbClr val="000000">
                    <a:alpha val="43137"/>
                  </a:srgbClr>
                </a:outerShdw>
              </a:effectLst>
            </a:endParaRPr>
          </a:p>
        </p:txBody>
      </p:sp>
      <p:sp>
        <p:nvSpPr>
          <p:cNvPr id="2" name="文本框 1"/>
          <p:cNvSpPr txBox="1"/>
          <p:nvPr/>
        </p:nvSpPr>
        <p:spPr>
          <a:xfrm>
            <a:off x="2863850" y="1316355"/>
            <a:ext cx="2705735" cy="368300"/>
          </a:xfrm>
          <a:prstGeom prst="rect">
            <a:avLst/>
          </a:prstGeom>
          <a:noFill/>
        </p:spPr>
        <p:txBody>
          <a:bodyPr wrap="none" rtlCol="0" anchor="t">
            <a:spAutoFit/>
          </a:bodyPr>
          <a:lstStyle/>
          <a:p>
            <a:r>
              <a:rPr lang="en-US" altLang="zh-CN" b="1" dirty="0" smtClean="0">
                <a:solidFill>
                  <a:srgbClr val="FF0000"/>
                </a:solidFill>
                <a:effectLst>
                  <a:outerShdw blurRad="38100" dist="38100" dir="2700000" algn="tl">
                    <a:srgbClr val="000000">
                      <a:alpha val="43137"/>
                    </a:srgbClr>
                  </a:outerShdw>
                </a:effectLst>
                <a:sym typeface="+mn-ea"/>
              </a:rPr>
              <a:t>—— </a:t>
            </a:r>
            <a:r>
              <a:rPr lang="zh-CN" altLang="en-US" b="1" dirty="0" smtClean="0">
                <a:solidFill>
                  <a:srgbClr val="FF0000"/>
                </a:solidFill>
                <a:effectLst>
                  <a:outerShdw blurRad="38100" dist="38100" dir="2700000" algn="tl">
                    <a:srgbClr val="000000">
                      <a:alpha val="43137"/>
                    </a:srgbClr>
                  </a:outerShdw>
                </a:effectLst>
                <a:sym typeface="+mn-ea"/>
              </a:rPr>
              <a:t>医院愿意放、放得下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par>
                          <p:cTn id="13" fill="hold">
                            <p:stCondLst>
                              <p:cond delay="1000"/>
                            </p:stCondLst>
                            <p:childTnLst>
                              <p:par>
                                <p:cTn id="14" presetID="55"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strVal val="#ppt_w*0.70"/>
                                          </p:val>
                                        </p:tav>
                                        <p:tav tm="100000">
                                          <p:val>
                                            <p:strVal val="#ppt_w"/>
                                          </p:val>
                                        </p:tav>
                                      </p:tavLst>
                                    </p:anim>
                                    <p:anim calcmode="lin" valueType="num">
                                      <p:cBhvr>
                                        <p:cTn id="17" dur="1000" fill="hold"/>
                                        <p:tgtEl>
                                          <p:spTgt spid="8"/>
                                        </p:tgtEl>
                                        <p:attrNameLst>
                                          <p:attrName>ppt_h</p:attrName>
                                        </p:attrNameLst>
                                      </p:cBhvr>
                                      <p:tavLst>
                                        <p:tav tm="0">
                                          <p:val>
                                            <p:strVal val="#ppt_h"/>
                                          </p:val>
                                        </p:tav>
                                        <p:tav tm="100000">
                                          <p:val>
                                            <p:strVal val="#ppt_h"/>
                                          </p:val>
                                        </p:tav>
                                      </p:tavLst>
                                    </p:anim>
                                    <p:animEffect transition="in" filter="fade">
                                      <p:cBhvr>
                                        <p:cTn id="18" dur="1000"/>
                                        <p:tgtEl>
                                          <p:spTgt spid="8"/>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strVal val="#ppt_w*0.70"/>
                                          </p:val>
                                        </p:tav>
                                        <p:tav tm="100000">
                                          <p:val>
                                            <p:strVal val="#ppt_w"/>
                                          </p:val>
                                        </p:tav>
                                      </p:tavLst>
                                    </p:anim>
                                    <p:anim calcmode="lin" valueType="num">
                                      <p:cBhvr>
                                        <p:cTn id="22" dur="1000" fill="hold"/>
                                        <p:tgtEl>
                                          <p:spTgt spid="9"/>
                                        </p:tgtEl>
                                        <p:attrNameLst>
                                          <p:attrName>ppt_h</p:attrName>
                                        </p:attrNameLst>
                                      </p:cBhvr>
                                      <p:tavLst>
                                        <p:tav tm="0">
                                          <p:val>
                                            <p:strVal val="#ppt_h"/>
                                          </p:val>
                                        </p:tav>
                                        <p:tav tm="100000">
                                          <p:val>
                                            <p:strVal val="#ppt_h"/>
                                          </p:val>
                                        </p:tav>
                                      </p:tavLst>
                                    </p:anim>
                                    <p:animEffect transition="in" filter="fade">
                                      <p:cBhvr>
                                        <p:cTn id="23" dur="1000"/>
                                        <p:tgtEl>
                                          <p:spTgt spid="9"/>
                                        </p:tgtEl>
                                      </p:cBhvr>
                                    </p:animEffect>
                                  </p:childTnLst>
                                </p:cTn>
                              </p:par>
                            </p:childTnLst>
                          </p:cTn>
                        </p:par>
                        <p:par>
                          <p:cTn id="24" fill="hold">
                            <p:stCondLst>
                              <p:cond delay="2000"/>
                            </p:stCondLst>
                            <p:childTnLst>
                              <p:par>
                                <p:cTn id="25" presetID="55"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0.70"/>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ppt_w</p:attrName>
                                        </p:attrNameLst>
                                      </p:cBhvr>
                                      <p:tavLst>
                                        <p:tav tm="0">
                                          <p:val>
                                            <p:strVal val="#ppt_w*0.70"/>
                                          </p:val>
                                        </p:tav>
                                        <p:tav tm="100000">
                                          <p:val>
                                            <p:strVal val="#ppt_w"/>
                                          </p:val>
                                        </p:tav>
                                      </p:tavLst>
                                    </p:anim>
                                    <p:anim calcmode="lin" valueType="num">
                                      <p:cBhvr>
                                        <p:cTn id="33" dur="1000" fill="hold"/>
                                        <p:tgtEl>
                                          <p:spTgt spid="11"/>
                                        </p:tgtEl>
                                        <p:attrNameLst>
                                          <p:attrName>ppt_h</p:attrName>
                                        </p:attrNameLst>
                                      </p:cBhvr>
                                      <p:tavLst>
                                        <p:tav tm="0">
                                          <p:val>
                                            <p:strVal val="#ppt_h"/>
                                          </p:val>
                                        </p:tav>
                                        <p:tav tm="100000">
                                          <p:val>
                                            <p:strVal val="#ppt_h"/>
                                          </p:val>
                                        </p:tav>
                                      </p:tavLst>
                                    </p:anim>
                                    <p:animEffect transition="in" filter="fade">
                                      <p:cBhvr>
                                        <p:cTn id="34" dur="1000"/>
                                        <p:tgtEl>
                                          <p:spTgt spid="11"/>
                                        </p:tgtEl>
                                      </p:cBhvr>
                                    </p:animEffect>
                                  </p:childTnLst>
                                </p:cTn>
                              </p:par>
                            </p:childTnLst>
                          </p:cTn>
                        </p:par>
                        <p:par>
                          <p:cTn id="35" fill="hold">
                            <p:stCondLst>
                              <p:cond delay="3000"/>
                            </p:stCondLst>
                            <p:childTnLst>
                              <p:par>
                                <p:cTn id="36" presetID="55"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1000" fill="hold"/>
                                        <p:tgtEl>
                                          <p:spTgt spid="12"/>
                                        </p:tgtEl>
                                        <p:attrNameLst>
                                          <p:attrName>ppt_w</p:attrName>
                                        </p:attrNameLst>
                                      </p:cBhvr>
                                      <p:tavLst>
                                        <p:tav tm="0">
                                          <p:val>
                                            <p:strVal val="#ppt_w*0.70"/>
                                          </p:val>
                                        </p:tav>
                                        <p:tav tm="100000">
                                          <p:val>
                                            <p:strVal val="#ppt_w"/>
                                          </p:val>
                                        </p:tav>
                                      </p:tavLst>
                                    </p:anim>
                                    <p:anim calcmode="lin" valueType="num">
                                      <p:cBhvr>
                                        <p:cTn id="39" dur="1000" fill="hold"/>
                                        <p:tgtEl>
                                          <p:spTgt spid="12"/>
                                        </p:tgtEl>
                                        <p:attrNameLst>
                                          <p:attrName>ppt_h</p:attrName>
                                        </p:attrNameLst>
                                      </p:cBhvr>
                                      <p:tavLst>
                                        <p:tav tm="0">
                                          <p:val>
                                            <p:strVal val="#ppt_h"/>
                                          </p:val>
                                        </p:tav>
                                        <p:tav tm="100000">
                                          <p:val>
                                            <p:strVal val="#ppt_h"/>
                                          </p:val>
                                        </p:tav>
                                      </p:tavLst>
                                    </p:anim>
                                    <p:animEffect transition="in" filter="fade">
                                      <p:cBhvr>
                                        <p:cTn id="40" dur="1000"/>
                                        <p:tgtEl>
                                          <p:spTgt spid="12"/>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strVal val="#ppt_w*0.70"/>
                                          </p:val>
                                        </p:tav>
                                        <p:tav tm="100000">
                                          <p:val>
                                            <p:strVal val="#ppt_w"/>
                                          </p:val>
                                        </p:tav>
                                      </p:tavLst>
                                    </p:anim>
                                    <p:anim calcmode="lin" valueType="num">
                                      <p:cBhvr>
                                        <p:cTn id="44" dur="1000" fill="hold"/>
                                        <p:tgtEl>
                                          <p:spTgt spid="13"/>
                                        </p:tgtEl>
                                        <p:attrNameLst>
                                          <p:attrName>ppt_h</p:attrName>
                                        </p:attrNameLst>
                                      </p:cBhvr>
                                      <p:tavLst>
                                        <p:tav tm="0">
                                          <p:val>
                                            <p:strVal val="#ppt_h"/>
                                          </p:val>
                                        </p:tav>
                                        <p:tav tm="100000">
                                          <p:val>
                                            <p:strVal val="#ppt_h"/>
                                          </p:val>
                                        </p:tav>
                                      </p:tavLst>
                                    </p:anim>
                                    <p:animEffect transition="in" filter="fade">
                                      <p:cBhvr>
                                        <p:cTn id="4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effectLst>
                  <a:outerShdw blurRad="38100" dist="38100" dir="2700000" algn="tl">
                    <a:srgbClr val="000000">
                      <a:alpha val="43137"/>
                    </a:srgbClr>
                  </a:outerShdw>
                </a:effectLst>
              </a:rPr>
              <a:t>Contents</a:t>
            </a:r>
            <a:endParaRPr lang="zh-CN" altLang="en-US" b="1" dirty="0">
              <a:effectLst>
                <a:outerShdw blurRad="38100" dist="38100" dir="2700000" algn="tl">
                  <a:srgbClr val="000000">
                    <a:alpha val="43137"/>
                  </a:srgbClr>
                </a:outerShdw>
              </a:effectLst>
            </a:endParaRPr>
          </a:p>
        </p:txBody>
      </p:sp>
      <p:grpSp>
        <p:nvGrpSpPr>
          <p:cNvPr id="3" name="组合 8"/>
          <p:cNvGrpSpPr/>
          <p:nvPr/>
        </p:nvGrpSpPr>
        <p:grpSpPr>
          <a:xfrm>
            <a:off x="2240521" y="2000240"/>
            <a:ext cx="740653" cy="740653"/>
            <a:chOff x="2055598" y="1916830"/>
            <a:chExt cx="1008112" cy="1008112"/>
          </a:xfrm>
        </p:grpSpPr>
        <p:sp>
          <p:nvSpPr>
            <p:cNvPr id="5" name="椭圆 4"/>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椭圆 5"/>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5" idx="4"/>
          </p:cNvCxnSpPr>
          <p:nvPr/>
        </p:nvCxnSpPr>
        <p:spPr>
          <a:xfrm>
            <a:off x="2610848" y="2635086"/>
            <a:ext cx="4739852"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nvGrpSpPr>
          <p:cNvPr id="4" name="组合 13"/>
          <p:cNvGrpSpPr/>
          <p:nvPr/>
        </p:nvGrpSpPr>
        <p:grpSpPr>
          <a:xfrm>
            <a:off x="2240521" y="3045537"/>
            <a:ext cx="740653" cy="740653"/>
            <a:chOff x="2055598" y="1916830"/>
            <a:chExt cx="1008112" cy="1008112"/>
          </a:xfrm>
        </p:grpSpPr>
        <p:sp>
          <p:nvSpPr>
            <p:cNvPr id="15" name="椭圆 14"/>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椭圆 16"/>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a:stCxn id="15" idx="4"/>
          </p:cNvCxnSpPr>
          <p:nvPr/>
        </p:nvCxnSpPr>
        <p:spPr>
          <a:xfrm>
            <a:off x="2610848" y="3680383"/>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nvGrpSpPr>
          <p:cNvPr id="7" name="组合 18"/>
          <p:cNvGrpSpPr/>
          <p:nvPr/>
        </p:nvGrpSpPr>
        <p:grpSpPr>
          <a:xfrm>
            <a:off x="2240521" y="4143380"/>
            <a:ext cx="740653" cy="740653"/>
            <a:chOff x="2055598" y="1916830"/>
            <a:chExt cx="1008112" cy="1008112"/>
          </a:xfrm>
        </p:grpSpPr>
        <p:sp>
          <p:nvSpPr>
            <p:cNvPr id="20" name="椭圆 19"/>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椭圆 21"/>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a:stCxn id="20" idx="4"/>
          </p:cNvCxnSpPr>
          <p:nvPr/>
        </p:nvCxnSpPr>
        <p:spPr>
          <a:xfrm>
            <a:off x="2610848" y="4778226"/>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28992" y="2110079"/>
            <a:ext cx="2808312" cy="461665"/>
          </a:xfrm>
          <a:prstGeom prst="rect">
            <a:avLst/>
          </a:prstGeom>
          <a:noFill/>
        </p:spPr>
        <p:txBody>
          <a:bodyPr wrap="square" rtlCol="0">
            <a:spAutoFit/>
          </a:bodyPr>
          <a:lstStyle/>
          <a:p>
            <a:r>
              <a:rPr lang="zh-CN" altLang="en-US" sz="2400" dirty="0" smtClean="0">
                <a:solidFill>
                  <a:schemeClr val="bg1">
                    <a:lumMod val="95000"/>
                  </a:schemeClr>
                </a:solidFill>
                <a:effectLst>
                  <a:outerShdw blurRad="38100" dist="38100" dir="2700000" algn="tl">
                    <a:srgbClr val="000000">
                      <a:alpha val="43137"/>
                    </a:srgbClr>
                  </a:outerShdw>
                </a:effectLst>
              </a:rPr>
              <a:t>背景</a:t>
            </a:r>
            <a:endParaRPr lang="zh-CN" altLang="en-US" sz="2400" dirty="0">
              <a:solidFill>
                <a:schemeClr val="bg1">
                  <a:lumMod val="95000"/>
                </a:schemeClr>
              </a:solidFill>
              <a:effectLst>
                <a:outerShdw blurRad="38100" dist="38100" dir="2700000" algn="tl">
                  <a:srgbClr val="000000">
                    <a:alpha val="43137"/>
                  </a:srgbClr>
                </a:outerShdw>
              </a:effectLst>
            </a:endParaRPr>
          </a:p>
        </p:txBody>
      </p:sp>
      <p:sp>
        <p:nvSpPr>
          <p:cNvPr id="28" name="TextBox 27"/>
          <p:cNvSpPr txBox="1"/>
          <p:nvPr/>
        </p:nvSpPr>
        <p:spPr>
          <a:xfrm>
            <a:off x="3428992" y="4324657"/>
            <a:ext cx="2808312" cy="461665"/>
          </a:xfrm>
          <a:prstGeom prst="rect">
            <a:avLst/>
          </a:prstGeom>
          <a:noFill/>
        </p:spPr>
        <p:txBody>
          <a:bodyPr wrap="square" rtlCol="0">
            <a:spAutoFit/>
          </a:bodyPr>
          <a:lstStyle/>
          <a:p>
            <a:r>
              <a:rPr lang="zh-CN" altLang="en-US" sz="2400" b="1" dirty="0" smtClean="0">
                <a:solidFill>
                  <a:srgbClr val="FFFF00"/>
                </a:solidFill>
                <a:effectLst>
                  <a:outerShdw blurRad="38100" dist="38100" dir="2700000" algn="tl">
                    <a:srgbClr val="000000">
                      <a:alpha val="43137"/>
                    </a:srgbClr>
                  </a:outerShdw>
                </a:effectLst>
              </a:rPr>
              <a:t>成效</a:t>
            </a:r>
            <a:endParaRPr lang="zh-CN" altLang="en-US" sz="2400" b="1" dirty="0">
              <a:solidFill>
                <a:srgbClr val="FFFF00"/>
              </a:solidFill>
              <a:effectLst>
                <a:outerShdw blurRad="38100" dist="38100" dir="2700000" algn="tl">
                  <a:srgbClr val="000000">
                    <a:alpha val="43137"/>
                  </a:srgbClr>
                </a:outerShdw>
              </a:effectLst>
            </a:endParaRPr>
          </a:p>
        </p:txBody>
      </p:sp>
      <p:sp>
        <p:nvSpPr>
          <p:cNvPr id="29" name="TextBox 28"/>
          <p:cNvSpPr txBox="1"/>
          <p:nvPr/>
        </p:nvSpPr>
        <p:spPr>
          <a:xfrm>
            <a:off x="3428992" y="3181649"/>
            <a:ext cx="2808312" cy="461665"/>
          </a:xfrm>
          <a:prstGeom prst="rect">
            <a:avLst/>
          </a:prstGeom>
          <a:noFill/>
        </p:spPr>
        <p:txBody>
          <a:bodyPr wrap="square" rtlCol="0">
            <a:spAutoFit/>
          </a:bodyPr>
          <a:lstStyle/>
          <a:p>
            <a:r>
              <a:rPr lang="zh-CN" altLang="en-US" sz="2400" dirty="0" smtClean="0">
                <a:solidFill>
                  <a:schemeClr val="bg1"/>
                </a:solidFill>
                <a:effectLst>
                  <a:outerShdw blurRad="38100" dist="38100" dir="2700000" algn="tl">
                    <a:srgbClr val="000000">
                      <a:alpha val="43137"/>
                    </a:srgbClr>
                  </a:outerShdw>
                </a:effectLst>
                <a:cs typeface="Arial" panose="020B0604020202020204" pitchFamily="34" charset="0"/>
              </a:rPr>
              <a:t>做法</a:t>
            </a:r>
            <a:endParaRPr lang="zh-CN" altLang="en-US" sz="2400" dirty="0">
              <a:solidFill>
                <a:schemeClr val="bg1"/>
              </a:solidFill>
              <a:effectLst>
                <a:outerShdw blurRad="38100" dist="38100" dir="2700000" algn="tl">
                  <a:srgbClr val="000000">
                    <a:alpha val="43137"/>
                  </a:srgbClr>
                </a:outerShdw>
              </a:effectLst>
              <a:cs typeface="Arial" panose="020B0604020202020204" pitchFamily="34" charset="0"/>
            </a:endParaRPr>
          </a:p>
        </p:txBody>
      </p:sp>
      <p:sp>
        <p:nvSpPr>
          <p:cNvPr id="25" name="等腰三角形 24"/>
          <p:cNvSpPr/>
          <p:nvPr/>
        </p:nvSpPr>
        <p:spPr>
          <a:xfrm rot="5400000">
            <a:off x="1689649" y="4382525"/>
            <a:ext cx="360040" cy="310379"/>
          </a:xfrm>
          <a:prstGeom prst="triangl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25"/>
          <p:cNvGrpSpPr/>
          <p:nvPr/>
        </p:nvGrpSpPr>
        <p:grpSpPr>
          <a:xfrm>
            <a:off x="2214546" y="5188677"/>
            <a:ext cx="740653" cy="740653"/>
            <a:chOff x="2055598" y="1916830"/>
            <a:chExt cx="1008112" cy="1008112"/>
          </a:xfrm>
        </p:grpSpPr>
        <p:sp>
          <p:nvSpPr>
            <p:cNvPr id="27" name="椭圆 26"/>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椭圆 30"/>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p:cNvCxnSpPr/>
          <p:nvPr/>
        </p:nvCxnSpPr>
        <p:spPr>
          <a:xfrm>
            <a:off x="2588162" y="5824162"/>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78200" y="5286388"/>
            <a:ext cx="2808312" cy="461665"/>
          </a:xfrm>
          <a:prstGeom prst="rect">
            <a:avLst/>
          </a:prstGeom>
          <a:noFill/>
        </p:spPr>
        <p:txBody>
          <a:bodyPr wrap="square" rtlCol="0">
            <a:spAutoFit/>
          </a:bodyPr>
          <a:lstStyle/>
          <a:p>
            <a:r>
              <a:rPr lang="en-US" altLang="zh-CN" sz="2400" dirty="0" smtClean="0">
                <a:solidFill>
                  <a:schemeClr val="bg1"/>
                </a:solidFill>
                <a:effectLst>
                  <a:outerShdw blurRad="38100" dist="38100" dir="2700000" algn="tl">
                    <a:srgbClr val="000000">
                      <a:alpha val="43137"/>
                    </a:srgbClr>
                  </a:outerShdw>
                </a:effectLst>
              </a:rPr>
              <a:t>2017</a:t>
            </a:r>
            <a:r>
              <a:rPr lang="zh-CN" altLang="en-US" sz="2400" dirty="0" smtClean="0">
                <a:solidFill>
                  <a:schemeClr val="bg1"/>
                </a:solidFill>
                <a:effectLst>
                  <a:outerShdw blurRad="38100" dist="38100" dir="2700000" algn="tl">
                    <a:srgbClr val="000000">
                      <a:alpha val="43137"/>
                    </a:srgbClr>
                  </a:outerShdw>
                </a:effectLst>
              </a:rPr>
              <a:t>年持续推进</a:t>
            </a:r>
            <a:endParaRPr lang="zh-CN" altLang="en-US" sz="2400"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5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357158" y="294588"/>
            <a:ext cx="8229600" cy="63408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Positive  effect</a:t>
            </a:r>
            <a:endParaRPr kumimoji="0" lang="zh-CN" alt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cxnSp>
        <p:nvCxnSpPr>
          <p:cNvPr id="4" name="直接连接符 3"/>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42910"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642910" y="1285860"/>
            <a:ext cx="3262432"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“三师共管”签约服务成效</a:t>
            </a:r>
          </a:p>
        </p:txBody>
      </p:sp>
      <p:sp>
        <p:nvSpPr>
          <p:cNvPr id="17" name="矩形 16"/>
          <p:cNvSpPr>
            <a:spLocks noChangeArrowheads="1" noChangeShapeType="1" noTextEdit="1"/>
          </p:cNvSpPr>
          <p:nvPr/>
        </p:nvSpPr>
        <p:spPr bwMode="auto">
          <a:xfrm>
            <a:off x="4162452" y="1785926"/>
            <a:ext cx="4410076" cy="538162"/>
          </a:xfrm>
          <a:prstGeom prst="rect">
            <a:avLst/>
          </a:prstGeom>
        </p:spPr>
        <p:txBody>
          <a:bodyPr wrap="none" fromWordArt="1">
            <a:prstTxWarp prst="textPlain">
              <a:avLst>
                <a:gd name="adj" fmla="val 50000"/>
              </a:avLst>
            </a:prstTxWarp>
          </a:bodyPr>
          <a:lstStyle/>
          <a:p>
            <a:pPr algn="ctr"/>
            <a:r>
              <a:rPr lang="zh-CN" altLang="en-US" sz="4800" b="1" kern="10" dirty="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宋体" panose="02010600030101010101" pitchFamily="2" charset="-122"/>
                <a:ea typeface="宋体" panose="02010600030101010101" pitchFamily="2" charset="-122"/>
              </a:rPr>
              <a:t>多、快、好、省</a:t>
            </a:r>
          </a:p>
        </p:txBody>
      </p:sp>
      <p:sp>
        <p:nvSpPr>
          <p:cNvPr id="18" name="矩形 17"/>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一、居民乐意去、留得住</a:t>
            </a:r>
          </a:p>
        </p:txBody>
      </p:sp>
      <p:sp>
        <p:nvSpPr>
          <p:cNvPr id="19" name="文本框 14416"/>
          <p:cNvSpPr txBox="1"/>
          <p:nvPr/>
        </p:nvSpPr>
        <p:spPr>
          <a:xfrm>
            <a:off x="857224" y="2300109"/>
            <a:ext cx="7500990" cy="1200329"/>
          </a:xfrm>
          <a:prstGeom prst="rect">
            <a:avLst/>
          </a:prstGeom>
          <a:noFill/>
          <a:ln w="9525">
            <a:noFill/>
          </a:ln>
        </p:spPr>
        <p:txBody>
          <a:bodyPr wrap="square">
            <a:spAutoFit/>
          </a:bodyPr>
          <a:lstStyle/>
          <a:p>
            <a:pPr algn="just">
              <a:lnSpc>
                <a:spcPct val="150000"/>
              </a:lnSpc>
              <a:buClr>
                <a:srgbClr val="000000"/>
              </a:buClr>
              <a:buFont typeface="Times New Roman" panose="02020603050405020304" pitchFamily="18" charset="0"/>
              <a:buNone/>
            </a:pPr>
            <a:r>
              <a:rPr lang="zh-CN" altLang="en-US" sz="1600" b="1" noProof="1">
                <a:solidFill>
                  <a:srgbClr val="FF0000"/>
                </a:solidFill>
                <a:latin typeface="仿宋_GB2312" pitchFamily="49" charset="-122"/>
                <a:ea typeface="仿宋_GB2312" pitchFamily="49" charset="-122"/>
                <a:cs typeface="+mn-ea"/>
              </a:rPr>
              <a:t>第三方机构问卷统计</a:t>
            </a:r>
            <a:r>
              <a:rPr lang="zh-CN" altLang="en-US" sz="1600" b="1" noProof="1" smtClean="0">
                <a:solidFill>
                  <a:srgbClr val="FF0000"/>
                </a:solidFill>
                <a:latin typeface="仿宋_GB2312" pitchFamily="49" charset="-122"/>
                <a:ea typeface="仿宋_GB2312" pitchFamily="49" charset="-122"/>
                <a:cs typeface="+mn-ea"/>
              </a:rPr>
              <a:t>：</a:t>
            </a:r>
            <a:endParaRPr lang="en-US" altLang="zh-CN" sz="1600" b="1" noProof="1" smtClean="0">
              <a:solidFill>
                <a:srgbClr val="FF0000"/>
              </a:solidFill>
              <a:latin typeface="仿宋_GB2312" pitchFamily="49" charset="-122"/>
              <a:ea typeface="仿宋_GB2312" pitchFamily="49" charset="-122"/>
              <a:cs typeface="+mn-ea"/>
            </a:endParaRPr>
          </a:p>
          <a:p>
            <a:pPr algn="just">
              <a:lnSpc>
                <a:spcPct val="150000"/>
              </a:lnSpc>
              <a:buClr>
                <a:srgbClr val="000000"/>
              </a:buClr>
              <a:buFont typeface="Times New Roman" panose="02020603050405020304" pitchFamily="18" charset="0"/>
              <a:buNone/>
            </a:pPr>
            <a:r>
              <a:rPr lang="zh-CN" altLang="en-US" sz="1600" noProof="1" smtClean="0">
                <a:solidFill>
                  <a:schemeClr val="bg1"/>
                </a:solidFill>
                <a:latin typeface="仿宋_GB2312" pitchFamily="49" charset="-122"/>
                <a:ea typeface="仿宋_GB2312" pitchFamily="49" charset="-122"/>
                <a:cs typeface="+mn-ea"/>
              </a:rPr>
              <a:t>厦门市</a:t>
            </a:r>
            <a:r>
              <a:rPr lang="zh-CN" altLang="en-US" sz="1600" noProof="1">
                <a:solidFill>
                  <a:schemeClr val="bg1"/>
                </a:solidFill>
                <a:latin typeface="仿宋_GB2312" pitchFamily="49" charset="-122"/>
                <a:ea typeface="仿宋_GB2312" pitchFamily="49" charset="-122"/>
                <a:cs typeface="+mn-ea"/>
              </a:rPr>
              <a:t>居民在签约基层医疗机构首诊意愿达</a:t>
            </a:r>
            <a:r>
              <a:rPr lang="en-US" altLang="zh-CN" sz="1600" noProof="1">
                <a:solidFill>
                  <a:schemeClr val="bg1"/>
                </a:solidFill>
                <a:latin typeface="仿宋_GB2312" pitchFamily="49" charset="-122"/>
                <a:ea typeface="仿宋_GB2312" pitchFamily="49" charset="-122"/>
                <a:cs typeface="+mn-ea"/>
              </a:rPr>
              <a:t>85%</a:t>
            </a:r>
            <a:r>
              <a:rPr lang="zh-CN" altLang="en-US" sz="1600" noProof="1">
                <a:solidFill>
                  <a:schemeClr val="bg1"/>
                </a:solidFill>
                <a:latin typeface="仿宋_GB2312" pitchFamily="49" charset="-122"/>
                <a:ea typeface="仿宋_GB2312" pitchFamily="49" charset="-122"/>
                <a:cs typeface="+mn-ea"/>
              </a:rPr>
              <a:t>，签约居民对签约机构总体满意度达</a:t>
            </a:r>
            <a:r>
              <a:rPr lang="en-US" altLang="zh-CN" sz="1600" noProof="1">
                <a:solidFill>
                  <a:schemeClr val="bg1"/>
                </a:solidFill>
                <a:latin typeface="仿宋_GB2312" pitchFamily="49" charset="-122"/>
                <a:ea typeface="仿宋_GB2312" pitchFamily="49" charset="-122"/>
                <a:cs typeface="+mn-ea"/>
              </a:rPr>
              <a:t>92%</a:t>
            </a:r>
            <a:r>
              <a:rPr lang="zh-CN" altLang="en-US" sz="1600" noProof="1">
                <a:solidFill>
                  <a:schemeClr val="bg1"/>
                </a:solidFill>
                <a:latin typeface="仿宋_GB2312" pitchFamily="49" charset="-122"/>
                <a:ea typeface="仿宋_GB2312" pitchFamily="49" charset="-122"/>
                <a:cs typeface="+mn-ea"/>
              </a:rPr>
              <a:t>，</a:t>
            </a:r>
            <a:r>
              <a:rPr lang="en-US" altLang="zh-CN" sz="1600" noProof="1">
                <a:solidFill>
                  <a:schemeClr val="bg1"/>
                </a:solidFill>
                <a:latin typeface="仿宋_GB2312" pitchFamily="49" charset="-122"/>
                <a:ea typeface="仿宋_GB2312" pitchFamily="49" charset="-122"/>
                <a:cs typeface="+mn-ea"/>
              </a:rPr>
              <a:t>2016</a:t>
            </a:r>
            <a:r>
              <a:rPr lang="zh-CN" altLang="en-US" sz="1600" noProof="1">
                <a:solidFill>
                  <a:schemeClr val="bg1"/>
                </a:solidFill>
                <a:latin typeface="仿宋_GB2312" pitchFamily="49" charset="-122"/>
                <a:ea typeface="仿宋_GB2312" pitchFamily="49" charset="-122"/>
                <a:cs typeface="+mn-ea"/>
              </a:rPr>
              <a:t>年签约居民在基层医疗机构实际就诊率达</a:t>
            </a:r>
            <a:r>
              <a:rPr lang="en-US" altLang="zh-CN" sz="1600" noProof="1">
                <a:solidFill>
                  <a:schemeClr val="bg1"/>
                </a:solidFill>
                <a:latin typeface="仿宋_GB2312" pitchFamily="49" charset="-122"/>
                <a:ea typeface="仿宋_GB2312" pitchFamily="49" charset="-122"/>
                <a:cs typeface="+mn-ea"/>
              </a:rPr>
              <a:t>60.77%</a:t>
            </a:r>
            <a:r>
              <a:rPr lang="zh-CN" altLang="en-US" sz="1600" noProof="1">
                <a:solidFill>
                  <a:schemeClr val="bg1"/>
                </a:solidFill>
                <a:latin typeface="仿宋_GB2312" pitchFamily="49" charset="-122"/>
                <a:ea typeface="仿宋_GB2312" pitchFamily="49" charset="-122"/>
                <a:cs typeface="+mn-ea"/>
              </a:rPr>
              <a:t>。</a:t>
            </a:r>
            <a:endParaRPr lang="zh-CN" altLang="en-US" sz="1600" noProof="1">
              <a:solidFill>
                <a:schemeClr val="bg1"/>
              </a:solidFill>
              <a:latin typeface="仿宋_GB2312" pitchFamily="49" charset="-122"/>
              <a:ea typeface="仿宋_GB2312" pitchFamily="49" charset="-122"/>
            </a:endParaRPr>
          </a:p>
        </p:txBody>
      </p:sp>
      <p:pic>
        <p:nvPicPr>
          <p:cNvPr id="20" name="内容占位符 4" descr="易拉宝-1.jpg"/>
          <p:cNvPicPr>
            <a:picLocks noChangeAspect="1"/>
          </p:cNvPicPr>
          <p:nvPr/>
        </p:nvPicPr>
        <p:blipFill>
          <a:blip r:embed="rId2" cstate="print"/>
          <a:srcRect/>
          <a:stretch>
            <a:fillRect/>
          </a:stretch>
        </p:blipFill>
        <p:spPr>
          <a:xfrm>
            <a:off x="1130276" y="3642679"/>
            <a:ext cx="1829453" cy="2928958"/>
          </a:xfrm>
          <a:prstGeom prst="rect">
            <a:avLst/>
          </a:prstGeom>
        </p:spPr>
      </p:pic>
      <p:pic>
        <p:nvPicPr>
          <p:cNvPr id="21" name="内容占位符 5" descr="易拉宝-2.jpg"/>
          <p:cNvPicPr>
            <a:picLocks noChangeAspect="1"/>
          </p:cNvPicPr>
          <p:nvPr/>
        </p:nvPicPr>
        <p:blipFill>
          <a:blip r:embed="rId3" cstate="print"/>
          <a:srcRect/>
          <a:stretch>
            <a:fillRect/>
          </a:stretch>
        </p:blipFill>
        <p:spPr>
          <a:xfrm>
            <a:off x="3586826" y="3633887"/>
            <a:ext cx="1842430" cy="2928958"/>
          </a:xfrm>
          <a:prstGeom prst="rect">
            <a:avLst/>
          </a:prstGeom>
        </p:spPr>
      </p:pic>
      <p:pic>
        <p:nvPicPr>
          <p:cNvPr id="22" name="Picture 2" descr="C:\Users\xmzsh\Desktop\易拉宝-3.jpg"/>
          <p:cNvPicPr>
            <a:picLocks noChangeAspect="1" noChangeArrowheads="1"/>
          </p:cNvPicPr>
          <p:nvPr/>
        </p:nvPicPr>
        <p:blipFill>
          <a:blip r:embed="rId4" cstate="print"/>
          <a:srcRect/>
          <a:stretch>
            <a:fillRect/>
          </a:stretch>
        </p:blipFill>
        <p:spPr bwMode="auto">
          <a:xfrm>
            <a:off x="6072198" y="3622708"/>
            <a:ext cx="1857388" cy="294956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strVal val="#ppt_w*0.70"/>
                                          </p:val>
                                        </p:tav>
                                        <p:tav tm="100000">
                                          <p:val>
                                            <p:strVal val="#ppt_w"/>
                                          </p:val>
                                        </p:tav>
                                      </p:tavLst>
                                    </p:anim>
                                    <p:anim calcmode="lin" valueType="num">
                                      <p:cBhvr>
                                        <p:cTn id="14" dur="1000" fill="hold"/>
                                        <p:tgtEl>
                                          <p:spTgt spid="18"/>
                                        </p:tgtEl>
                                        <p:attrNameLst>
                                          <p:attrName>ppt_h</p:attrName>
                                        </p:attrNameLst>
                                      </p:cBhvr>
                                      <p:tavLst>
                                        <p:tav tm="0">
                                          <p:val>
                                            <p:strVal val="#ppt_h"/>
                                          </p:val>
                                        </p:tav>
                                        <p:tav tm="100000">
                                          <p:val>
                                            <p:strVal val="#ppt_h"/>
                                          </p:val>
                                        </p:tav>
                                      </p:tavLst>
                                    </p:anim>
                                    <p:animEffect transition="in" filter="fade">
                                      <p:cBhvr>
                                        <p:cTn id="15" dur="1000"/>
                                        <p:tgtEl>
                                          <p:spTgt spid="18"/>
                                        </p:tgtEl>
                                      </p:cBhvr>
                                    </p:animEffect>
                                  </p:childTnLst>
                                </p:cTn>
                              </p:par>
                            </p:childTnLst>
                          </p:cTn>
                        </p:par>
                        <p:par>
                          <p:cTn id="16" fill="hold">
                            <p:stCondLst>
                              <p:cond delay="2000"/>
                            </p:stCondLst>
                            <p:childTnLst>
                              <p:par>
                                <p:cTn id="17" presetID="5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70" decel="100000"/>
                                        <p:tgtEl>
                                          <p:spTgt spid="17"/>
                                        </p:tgtEl>
                                      </p:cBhvr>
                                    </p:animEffect>
                                    <p:animScale>
                                      <p:cBhvr>
                                        <p:cTn id="20" dur="770" decel="100000"/>
                                        <p:tgtEl>
                                          <p:spTgt spid="17"/>
                                        </p:tgtEl>
                                      </p:cBhvr>
                                      <p:from x="10000" y="10000"/>
                                      <p:to x="200000" y="450000"/>
                                    </p:animScale>
                                    <p:animScale>
                                      <p:cBhvr>
                                        <p:cTn id="21" dur="1230" accel="100000" fill="hold">
                                          <p:stCondLst>
                                            <p:cond delay="770"/>
                                          </p:stCondLst>
                                        </p:cTn>
                                        <p:tgtEl>
                                          <p:spTgt spid="17"/>
                                        </p:tgtEl>
                                      </p:cBhvr>
                                      <p:from x="200000" y="450000"/>
                                      <p:to x="100000" y="100000"/>
                                    </p:animScale>
                                    <p:set>
                                      <p:cBhvr>
                                        <p:cTn id="22" dur="770" fill="hold"/>
                                        <p:tgtEl>
                                          <p:spTgt spid="17"/>
                                        </p:tgtEl>
                                        <p:attrNameLst>
                                          <p:attrName>ppt_x</p:attrName>
                                        </p:attrNameLst>
                                      </p:cBhvr>
                                      <p:to>
                                        <p:strVal val="(0.5)"/>
                                      </p:to>
                                    </p:set>
                                    <p:anim from="(0.5)" to="(#ppt_x)" calcmode="lin" valueType="num">
                                      <p:cBhvr>
                                        <p:cTn id="23" dur="1230" accel="100000" fill="hold">
                                          <p:stCondLst>
                                            <p:cond delay="770"/>
                                          </p:stCondLst>
                                        </p:cTn>
                                        <p:tgtEl>
                                          <p:spTgt spid="17"/>
                                        </p:tgtEl>
                                        <p:attrNameLst>
                                          <p:attrName>ppt_x</p:attrName>
                                        </p:attrNameLst>
                                      </p:cBhvr>
                                    </p:anim>
                                    <p:set>
                                      <p:cBhvr>
                                        <p:cTn id="24" dur="770" fill="hold"/>
                                        <p:tgtEl>
                                          <p:spTgt spid="17"/>
                                        </p:tgtEl>
                                        <p:attrNameLst>
                                          <p:attrName>ppt_y</p:attrName>
                                        </p:attrNameLst>
                                      </p:cBhvr>
                                      <p:to>
                                        <p:strVal val="(#ppt_y+0.4)"/>
                                      </p:to>
                                    </p:set>
                                    <p:anim from="(#ppt_y+0.4)" to="(#ppt_y)" calcmode="lin" valueType="num">
                                      <p:cBhvr>
                                        <p:cTn id="25" dur="1230" accel="100000" fill="hold">
                                          <p:stCondLst>
                                            <p:cond delay="770"/>
                                          </p:stCondLst>
                                        </p:cTn>
                                        <p:tgtEl>
                                          <p:spTgt spid="17"/>
                                        </p:tgtEl>
                                        <p:attrNameLst>
                                          <p:attrName>ppt_y</p:attrName>
                                        </p:attrNameLst>
                                      </p:cBhvr>
                                    </p:anim>
                                  </p:childTnLst>
                                </p:cTn>
                              </p:par>
                            </p:childTnLst>
                          </p:cTn>
                        </p:par>
                        <p:par>
                          <p:cTn id="26" fill="hold">
                            <p:stCondLst>
                              <p:cond delay="4000"/>
                            </p:stCondLst>
                            <p:childTnLst>
                              <p:par>
                                <p:cTn id="27" presetID="55" presetClass="entr" presetSubtype="0" fill="hold" grpId="1"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strVal val="#ppt_w*0.70"/>
                                          </p:val>
                                        </p:tav>
                                        <p:tav tm="100000">
                                          <p:val>
                                            <p:strVal val="#ppt_w"/>
                                          </p:val>
                                        </p:tav>
                                      </p:tavLst>
                                    </p:anim>
                                    <p:anim calcmode="lin" valueType="num">
                                      <p:cBhvr>
                                        <p:cTn id="30" dur="1000" fill="hold"/>
                                        <p:tgtEl>
                                          <p:spTgt spid="19"/>
                                        </p:tgtEl>
                                        <p:attrNameLst>
                                          <p:attrName>ppt_h</p:attrName>
                                        </p:attrNameLst>
                                      </p:cBhvr>
                                      <p:tavLst>
                                        <p:tav tm="0">
                                          <p:val>
                                            <p:strVal val="#ppt_h"/>
                                          </p:val>
                                        </p:tav>
                                        <p:tav tm="100000">
                                          <p:val>
                                            <p:strVal val="#ppt_h"/>
                                          </p:val>
                                        </p:tav>
                                      </p:tavLst>
                                    </p:anim>
                                    <p:animEffect transition="in" filter="fade">
                                      <p:cBhvr>
                                        <p:cTn id="31" dur="1000"/>
                                        <p:tgtEl>
                                          <p:spTgt spid="19"/>
                                        </p:tgtEl>
                                      </p:cBhvr>
                                    </p:animEffect>
                                  </p:childTnLst>
                                </p:cTn>
                              </p:par>
                            </p:childTnLst>
                          </p:cTn>
                        </p:par>
                        <p:par>
                          <p:cTn id="32" fill="hold">
                            <p:stCondLst>
                              <p:cond delay="5000"/>
                            </p:stCondLst>
                            <p:childTnLst>
                              <p:par>
                                <p:cTn id="33" presetID="3" presetClass="entr" presetSubtype="1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linds(horizontal)">
                                      <p:cBhvr>
                                        <p:cTn id="35" dur="500"/>
                                        <p:tgtEl>
                                          <p:spTgt spid="20"/>
                                        </p:tgtEl>
                                      </p:cBhvr>
                                    </p:animEffect>
                                  </p:childTnLst>
                                </p:cTn>
                              </p:par>
                              <p:par>
                                <p:cTn id="36" presetID="3" presetClass="entr" presetSubtype="1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8" grpId="0"/>
      <p:bldP spid="1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66026"/>
            <a:ext cx="8229600" cy="634082"/>
          </a:xfrm>
        </p:spPr>
        <p:txBody>
          <a:bodyPr/>
          <a:lstStyle/>
          <a:p>
            <a:r>
              <a:rPr lang="en-US" altLang="zh-CN" b="1" dirty="0">
                <a:effectLst>
                  <a:outerShdw blurRad="38100" dist="38100" dir="2700000" algn="tl">
                    <a:srgbClr val="000000">
                      <a:alpha val="43137"/>
                    </a:srgbClr>
                  </a:outerShdw>
                </a:effectLst>
              </a:rPr>
              <a:t>About </a:t>
            </a:r>
            <a:r>
              <a:rPr lang="en-US" altLang="zh-CN" b="1" dirty="0" smtClean="0">
                <a:effectLst>
                  <a:outerShdw blurRad="38100" dist="38100" dir="2700000" algn="tl">
                    <a:srgbClr val="000000">
                      <a:alpha val="43137"/>
                    </a:srgbClr>
                  </a:outerShdw>
                </a:effectLst>
              </a:rPr>
              <a:t>Xiamen </a:t>
            </a:r>
            <a:r>
              <a:rPr lang="en-US" altLang="zh-CN" b="1" dirty="0">
                <a:effectLst>
                  <a:outerShdw blurRad="38100" dist="38100" dir="2700000" algn="tl">
                    <a:srgbClr val="000000">
                      <a:alpha val="43137"/>
                    </a:srgbClr>
                  </a:outerShdw>
                </a:effectLst>
              </a:rPr>
              <a:t>City</a:t>
            </a:r>
            <a:endParaRPr lang="zh-CN" altLang="en-US" b="1" dirty="0">
              <a:effectLst>
                <a:outerShdw blurRad="38100" dist="38100" dir="2700000" algn="tl">
                  <a:srgbClr val="000000">
                    <a:alpha val="43137"/>
                  </a:srgbClr>
                </a:outerShdw>
              </a:effectLst>
            </a:endParaRPr>
          </a:p>
        </p:txBody>
      </p:sp>
      <p:pic>
        <p:nvPicPr>
          <p:cNvPr id="3" name="Picture 36" descr="chinamap"/>
          <p:cNvPicPr>
            <a:picLocks noChangeAspect="1" noChangeArrowheads="1"/>
          </p:cNvPicPr>
          <p:nvPr/>
        </p:nvPicPr>
        <p:blipFill>
          <a:blip r:embed="rId3" cstate="print"/>
          <a:stretch>
            <a:fillRect/>
          </a:stretch>
        </p:blipFill>
        <p:spPr bwMode="auto">
          <a:xfrm>
            <a:off x="662305" y="2239010"/>
            <a:ext cx="5256530" cy="364363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553984" y="2161884"/>
            <a:ext cx="5444870" cy="379043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156176" y="1484784"/>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300192" y="2464895"/>
            <a:ext cx="2571768" cy="3293209"/>
          </a:xfrm>
          <a:prstGeom prst="rect">
            <a:avLst/>
          </a:prstGeom>
          <a:noFill/>
        </p:spPr>
        <p:txBody>
          <a:bodyPr wrap="square" rtlCol="0">
            <a:spAutoFit/>
          </a:bodyPr>
          <a:lstStyle/>
          <a:p>
            <a:pPr>
              <a:lnSpc>
                <a:spcPct val="130000"/>
              </a:lnSpc>
            </a:pPr>
            <a:r>
              <a:rPr lang="zh-CN" altLang="zh-CN" sz="1600" dirty="0" smtClean="0">
                <a:solidFill>
                  <a:schemeClr val="bg1">
                    <a:lumMod val="95000"/>
                  </a:schemeClr>
                </a:solidFill>
                <a:latin typeface="Times New Roman" panose="02020603050405020304" pitchFamily="18" charset="0"/>
                <a:ea typeface="仿宋_GB2312" pitchFamily="49" charset="-122"/>
              </a:rPr>
              <a:t>–</a:t>
            </a:r>
            <a:r>
              <a:rPr lang="en-US" altLang="zh-CN" sz="1600" dirty="0" smtClean="0">
                <a:solidFill>
                  <a:schemeClr val="bg1">
                    <a:lumMod val="95000"/>
                  </a:schemeClr>
                </a:solidFill>
                <a:latin typeface="Times New Roman" panose="02020603050405020304" pitchFamily="18" charset="0"/>
                <a:ea typeface="仿宋_GB2312" pitchFamily="49" charset="-122"/>
              </a:rPr>
              <a:t> </a:t>
            </a:r>
            <a:r>
              <a:rPr lang="zh-CN" altLang="zh-CN" sz="1600" b="1" dirty="0" smtClean="0">
                <a:solidFill>
                  <a:schemeClr val="bg1">
                    <a:lumMod val="95000"/>
                  </a:schemeClr>
                </a:solidFill>
                <a:latin typeface="仿宋_GB2312" pitchFamily="49" charset="-122"/>
                <a:ea typeface="仿宋_GB2312" pitchFamily="49" charset="-122"/>
              </a:rPr>
              <a:t>福建省东南部</a:t>
            </a:r>
          </a:p>
          <a:p>
            <a:pPr>
              <a:lnSpc>
                <a:spcPct val="130000"/>
              </a:lnSpc>
            </a:pPr>
            <a:r>
              <a:rPr lang="zh-CN" altLang="zh-CN" sz="1600" b="1" dirty="0" smtClean="0">
                <a:solidFill>
                  <a:schemeClr val="bg1">
                    <a:lumMod val="95000"/>
                  </a:schemeClr>
                </a:solidFill>
                <a:latin typeface="Times New Roman" panose="02020603050405020304" pitchFamily="18" charset="0"/>
                <a:ea typeface="仿宋_GB2312" pitchFamily="49" charset="-122"/>
              </a:rPr>
              <a:t>–</a:t>
            </a:r>
            <a:r>
              <a:rPr lang="en-US" altLang="zh-CN" sz="1600" b="1" dirty="0" smtClean="0">
                <a:solidFill>
                  <a:schemeClr val="bg1">
                    <a:lumMod val="95000"/>
                  </a:schemeClr>
                </a:solidFill>
                <a:latin typeface="Times New Roman" panose="02020603050405020304" pitchFamily="18" charset="0"/>
                <a:ea typeface="仿宋_GB2312" pitchFamily="49" charset="-122"/>
              </a:rPr>
              <a:t> </a:t>
            </a:r>
            <a:r>
              <a:rPr lang="zh-CN" altLang="zh-CN" sz="1600" b="1" dirty="0" smtClean="0">
                <a:solidFill>
                  <a:schemeClr val="bg1">
                    <a:lumMod val="95000"/>
                  </a:schemeClr>
                </a:solidFill>
                <a:latin typeface="仿宋_GB2312" pitchFamily="49" charset="-122"/>
                <a:ea typeface="仿宋_GB2312" pitchFamily="49" charset="-122"/>
              </a:rPr>
              <a:t>台湾海峡西岸</a:t>
            </a:r>
          </a:p>
          <a:p>
            <a:pPr>
              <a:lnSpc>
                <a:spcPct val="130000"/>
              </a:lnSpc>
            </a:pPr>
            <a:r>
              <a:rPr lang="zh-CN" altLang="zh-CN" sz="1600" b="1" dirty="0" smtClean="0">
                <a:solidFill>
                  <a:schemeClr val="bg1">
                    <a:lumMod val="95000"/>
                  </a:schemeClr>
                </a:solidFill>
                <a:latin typeface="Times New Roman" panose="02020603050405020304" pitchFamily="18" charset="0"/>
                <a:ea typeface="仿宋_GB2312" pitchFamily="49" charset="-122"/>
              </a:rPr>
              <a:t>–</a:t>
            </a:r>
            <a:r>
              <a:rPr lang="en-US" altLang="zh-CN" sz="1600" b="1" dirty="0" smtClean="0">
                <a:solidFill>
                  <a:schemeClr val="bg1">
                    <a:lumMod val="95000"/>
                  </a:schemeClr>
                </a:solidFill>
                <a:latin typeface="Times New Roman" panose="02020603050405020304" pitchFamily="18" charset="0"/>
                <a:ea typeface="仿宋_GB2312" pitchFamily="49" charset="-122"/>
              </a:rPr>
              <a:t> </a:t>
            </a:r>
            <a:r>
              <a:rPr lang="zh-CN" altLang="zh-CN" sz="1600" b="1" dirty="0" smtClean="0">
                <a:solidFill>
                  <a:schemeClr val="bg1">
                    <a:lumMod val="95000"/>
                  </a:schemeClr>
                </a:solidFill>
                <a:latin typeface="仿宋_GB2312" pitchFamily="49" charset="-122"/>
                <a:ea typeface="仿宋_GB2312" pitchFamily="49" charset="-122"/>
              </a:rPr>
              <a:t>长江三角洲、珠江三角洲之间</a:t>
            </a:r>
          </a:p>
          <a:p>
            <a:pPr>
              <a:lnSpc>
                <a:spcPct val="130000"/>
              </a:lnSpc>
            </a:pPr>
            <a:r>
              <a:rPr lang="zh-CN" altLang="zh-CN" sz="1600" b="1" dirty="0" smtClean="0">
                <a:solidFill>
                  <a:schemeClr val="bg1">
                    <a:lumMod val="95000"/>
                  </a:schemeClr>
                </a:solidFill>
                <a:latin typeface="Times New Roman" panose="02020603050405020304" pitchFamily="18" charset="0"/>
                <a:ea typeface="仿宋_GB2312" pitchFamily="49" charset="-122"/>
              </a:rPr>
              <a:t>–</a:t>
            </a:r>
            <a:r>
              <a:rPr lang="en-US" altLang="zh-CN" sz="1600" b="1" dirty="0" smtClean="0">
                <a:solidFill>
                  <a:schemeClr val="bg1">
                    <a:lumMod val="95000"/>
                  </a:schemeClr>
                </a:solidFill>
                <a:latin typeface="Times New Roman" panose="02020603050405020304" pitchFamily="18" charset="0"/>
                <a:ea typeface="仿宋_GB2312" pitchFamily="49" charset="-122"/>
              </a:rPr>
              <a:t> </a:t>
            </a:r>
            <a:r>
              <a:rPr lang="zh-CN" altLang="zh-CN" sz="1600" b="1" dirty="0" smtClean="0">
                <a:solidFill>
                  <a:schemeClr val="bg1">
                    <a:lumMod val="95000"/>
                  </a:schemeClr>
                </a:solidFill>
                <a:latin typeface="Times New Roman" panose="02020603050405020304" pitchFamily="18" charset="0"/>
                <a:ea typeface="仿宋_GB2312" pitchFamily="49" charset="-122"/>
              </a:rPr>
              <a:t>陆地</a:t>
            </a:r>
            <a:r>
              <a:rPr lang="zh-CN" altLang="zh-CN" sz="1600" b="1" dirty="0" smtClean="0">
                <a:solidFill>
                  <a:schemeClr val="bg1">
                    <a:lumMod val="95000"/>
                  </a:schemeClr>
                </a:solidFill>
                <a:latin typeface="仿宋_GB2312" pitchFamily="49" charset="-122"/>
                <a:ea typeface="仿宋_GB2312" pitchFamily="49" charset="-122"/>
              </a:rPr>
              <a:t>面积1565.09平方公里</a:t>
            </a:r>
          </a:p>
          <a:p>
            <a:pPr>
              <a:lnSpc>
                <a:spcPct val="130000"/>
              </a:lnSpc>
            </a:pPr>
            <a:r>
              <a:rPr lang="zh-CN" altLang="zh-CN" sz="1600" b="1" dirty="0" smtClean="0">
                <a:solidFill>
                  <a:schemeClr val="bg1">
                    <a:lumMod val="95000"/>
                  </a:schemeClr>
                </a:solidFill>
                <a:latin typeface="Times New Roman" panose="02020603050405020304" pitchFamily="18" charset="0"/>
                <a:ea typeface="仿宋_GB2312" pitchFamily="49" charset="-122"/>
              </a:rPr>
              <a:t>–</a:t>
            </a:r>
            <a:r>
              <a:rPr lang="en-US" altLang="zh-CN" sz="1600" b="1" dirty="0" smtClean="0">
                <a:solidFill>
                  <a:schemeClr val="bg1">
                    <a:lumMod val="95000"/>
                  </a:schemeClr>
                </a:solidFill>
                <a:latin typeface="Times New Roman" panose="02020603050405020304" pitchFamily="18" charset="0"/>
                <a:ea typeface="仿宋_GB2312" pitchFamily="49" charset="-122"/>
              </a:rPr>
              <a:t> </a:t>
            </a:r>
            <a:r>
              <a:rPr lang="zh-CN" altLang="zh-CN" sz="1600" b="1" dirty="0" smtClean="0">
                <a:solidFill>
                  <a:schemeClr val="bg1">
                    <a:lumMod val="95000"/>
                  </a:schemeClr>
                </a:solidFill>
                <a:latin typeface="Times New Roman" panose="02020603050405020304" pitchFamily="18" charset="0"/>
                <a:ea typeface="仿宋_GB2312" pitchFamily="49" charset="-122"/>
              </a:rPr>
              <a:t>海域面积300多平方公里</a:t>
            </a:r>
            <a:endParaRPr lang="zh-CN" altLang="zh-CN" sz="1600" b="1" dirty="0" smtClean="0">
              <a:solidFill>
                <a:schemeClr val="bg1">
                  <a:lumMod val="95000"/>
                </a:schemeClr>
              </a:solidFill>
              <a:latin typeface="仿宋_GB2312" pitchFamily="49" charset="-122"/>
              <a:ea typeface="仿宋_GB2312" pitchFamily="49" charset="-122"/>
            </a:endParaRPr>
          </a:p>
          <a:p>
            <a:pPr>
              <a:lnSpc>
                <a:spcPct val="130000"/>
              </a:lnSpc>
            </a:pPr>
            <a:r>
              <a:rPr lang="zh-CN" altLang="zh-CN" sz="1600" b="1" dirty="0" smtClean="0">
                <a:solidFill>
                  <a:schemeClr val="bg1">
                    <a:lumMod val="95000"/>
                  </a:schemeClr>
                </a:solidFill>
                <a:latin typeface="Times New Roman" panose="02020603050405020304" pitchFamily="18" charset="0"/>
                <a:ea typeface="PMingLiU" panose="02020500000000000000" pitchFamily="18" charset="-120"/>
              </a:rPr>
              <a:t>–</a:t>
            </a:r>
            <a:r>
              <a:rPr lang="en-US" altLang="zh-CN" sz="1600" b="1" dirty="0" smtClean="0">
                <a:solidFill>
                  <a:schemeClr val="bg1">
                    <a:lumMod val="95000"/>
                  </a:schemeClr>
                </a:solidFill>
                <a:latin typeface="Times New Roman" panose="02020603050405020304" pitchFamily="18" charset="0"/>
                <a:ea typeface="PMingLiU" panose="02020500000000000000" pitchFamily="18" charset="-120"/>
              </a:rPr>
              <a:t> </a:t>
            </a:r>
            <a:r>
              <a:rPr lang="zh-CN" altLang="zh-CN" sz="1600" b="1" dirty="0" smtClean="0">
                <a:solidFill>
                  <a:schemeClr val="bg1">
                    <a:lumMod val="95000"/>
                  </a:schemeClr>
                </a:solidFill>
                <a:latin typeface="仿宋_GB2312" pitchFamily="49" charset="-122"/>
                <a:ea typeface="仿宋_GB2312" pitchFamily="49" charset="-122"/>
              </a:rPr>
              <a:t>厦、漳、泉三地共有人口1500万</a:t>
            </a:r>
            <a:endParaRPr lang="en-US" altLang="zh-CN" sz="1600" b="1" dirty="0" smtClean="0">
              <a:solidFill>
                <a:schemeClr val="bg1">
                  <a:lumMod val="95000"/>
                </a:schemeClr>
              </a:solidFill>
              <a:latin typeface="仿宋_GB2312" pitchFamily="49" charset="-122"/>
              <a:ea typeface="仿宋_GB2312" pitchFamily="49" charset="-122"/>
            </a:endParaRPr>
          </a:p>
          <a:p>
            <a:pPr>
              <a:lnSpc>
                <a:spcPct val="130000"/>
              </a:lnSpc>
            </a:pPr>
            <a:r>
              <a:rPr lang="zh-CN" altLang="zh-CN" sz="1600" b="1" dirty="0" smtClean="0">
                <a:solidFill>
                  <a:schemeClr val="bg1">
                    <a:lumMod val="95000"/>
                  </a:schemeClr>
                </a:solidFill>
                <a:latin typeface="Times New Roman" panose="02020603050405020304" pitchFamily="18" charset="0"/>
                <a:ea typeface="PMingLiU" panose="02020500000000000000" pitchFamily="18" charset="-120"/>
              </a:rPr>
              <a:t>–</a:t>
            </a:r>
            <a:r>
              <a:rPr kumimoji="1" lang="zh-CN" altLang="en-US" sz="1600" b="1" dirty="0" smtClean="0">
                <a:solidFill>
                  <a:schemeClr val="bg1">
                    <a:lumMod val="95000"/>
                  </a:schemeClr>
                </a:solidFill>
                <a:ea typeface="仿宋_GB2312" pitchFamily="49" charset="-122"/>
              </a:rPr>
              <a:t>福建省区域医疗中心之一</a:t>
            </a:r>
            <a:endParaRPr lang="zh-CN" altLang="en-US" dirty="0">
              <a:solidFill>
                <a:schemeClr val="bg1"/>
              </a:solidFill>
            </a:endParaRPr>
          </a:p>
        </p:txBody>
      </p:sp>
      <p:cxnSp>
        <p:nvCxnSpPr>
          <p:cNvPr id="12" name="直接连接符 11"/>
          <p:cNvCxnSpPr/>
          <p:nvPr/>
        </p:nvCxnSpPr>
        <p:spPr>
          <a:xfrm>
            <a:off x="5868144" y="2071941"/>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90789" y="545510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02757" y="6042259"/>
            <a:ext cx="122413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250086" y="1630908"/>
            <a:ext cx="1210588"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地理位置</a:t>
            </a:r>
            <a:endParaRPr lang="zh-CN" altLang="en-US" sz="20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7" presetClass="entr" presetSubtype="0" fill="hold" grpId="1"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23"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childTnLst>
                                </p:cTn>
                              </p:par>
                              <p:par>
                                <p:cTn id="18" presetID="55"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strVal val="#ppt_w*0.70"/>
                                          </p:val>
                                        </p:tav>
                                        <p:tav tm="100000">
                                          <p:val>
                                            <p:strVal val="#ppt_w"/>
                                          </p:val>
                                        </p:tav>
                                      </p:tavLst>
                                    </p:anim>
                                    <p:anim calcmode="lin" valueType="num">
                                      <p:cBhvr>
                                        <p:cTn id="21" dur="1000" fill="hold"/>
                                        <p:tgtEl>
                                          <p:spTgt spid="10"/>
                                        </p:tgtEl>
                                        <p:attrNameLst>
                                          <p:attrName>ppt_h</p:attrName>
                                        </p:attrNameLst>
                                      </p:cBhvr>
                                      <p:tavLst>
                                        <p:tav tm="0">
                                          <p:val>
                                            <p:strVal val="#ppt_h"/>
                                          </p:val>
                                        </p:tav>
                                        <p:tav tm="100000">
                                          <p:val>
                                            <p:strVal val="#ppt_h"/>
                                          </p:val>
                                        </p:tav>
                                      </p:tavLst>
                                    </p:anim>
                                    <p:animEffect transition="in" filter="fad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357158" y="294588"/>
            <a:ext cx="8229600" cy="63408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Positive  effect</a:t>
            </a:r>
            <a:endParaRPr kumimoji="0" lang="zh-CN" alt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sp>
        <p:nvSpPr>
          <p:cNvPr id="28" name="文本框 18"/>
          <p:cNvSpPr txBox="1">
            <a:spLocks noChangeArrowheads="1"/>
          </p:cNvSpPr>
          <p:nvPr/>
        </p:nvSpPr>
        <p:spPr bwMode="auto">
          <a:xfrm>
            <a:off x="2945765" y="1162685"/>
            <a:ext cx="3252470" cy="398780"/>
          </a:xfrm>
          <a:prstGeom prst="rect">
            <a:avLst/>
          </a:prstGeom>
          <a:noFill/>
          <a:ln w="9525">
            <a:noFill/>
            <a:miter lim="800000"/>
          </a:ln>
        </p:spPr>
        <p:txBody>
          <a:bodyPr wrap="square">
            <a:spAutoFit/>
          </a:bodyPr>
          <a:lstStyle/>
          <a:p>
            <a:r>
              <a:rPr lang="zh-CN" altLang="en-US" sz="2000" b="1" dirty="0">
                <a:solidFill>
                  <a:schemeClr val="bg1">
                    <a:lumMod val="95000"/>
                  </a:schemeClr>
                </a:solidFill>
                <a:latin typeface="微软雅黑" panose="020B0503020204020204" pitchFamily="34" charset="-122"/>
              </a:rPr>
              <a:t>老、高、糖、续签、高危</a:t>
            </a:r>
          </a:p>
        </p:txBody>
      </p:sp>
      <p:pic>
        <p:nvPicPr>
          <p:cNvPr id="3074" name="Picture 2" descr="C:\Users\Administrator\Desktop\38家老年人.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504" y="1643050"/>
            <a:ext cx="5112568" cy="938213"/>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descr="C:\Users\Administrator\Desktop\38家高血压.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7505" y="2667485"/>
            <a:ext cx="5112568" cy="9144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C:\Users\Administrator\Desktop\38家糖尿病.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28118" y="3659661"/>
            <a:ext cx="5091954" cy="906462"/>
          </a:xfrm>
          <a:prstGeom prst="rect">
            <a:avLst/>
          </a:prstGeom>
          <a:noFill/>
          <a:extLst>
            <a:ext uri="{909E8E84-426E-40DD-AFC4-6F175D3DCCD1}">
              <a14:hiddenFill xmlns:a14="http://schemas.microsoft.com/office/drawing/2010/main" xmlns="">
                <a:solidFill>
                  <a:srgbClr val="FFFFFF"/>
                </a:solidFill>
              </a14:hiddenFill>
            </a:ext>
          </a:extLst>
        </p:spPr>
      </p:pic>
      <p:pic>
        <p:nvPicPr>
          <p:cNvPr id="3077" name="Picture 5" descr="C:\Users\Administrator\Desktop\38家续签.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07504" y="4643774"/>
            <a:ext cx="5112568" cy="931633"/>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C:\Users\Administrator\Desktop\38家高危.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07504" y="5719705"/>
            <a:ext cx="5112569" cy="1006317"/>
          </a:xfrm>
          <a:prstGeom prst="rect">
            <a:avLst/>
          </a:prstGeom>
          <a:noFill/>
          <a:extLst>
            <a:ext uri="{909E8E84-426E-40DD-AFC4-6F175D3DCCD1}">
              <a14:hiddenFill xmlns:a14="http://schemas.microsoft.com/office/drawing/2010/main" xmlns="">
                <a:solidFill>
                  <a:srgbClr val="FFFFFF"/>
                </a:solidFill>
              </a14:hiddenFill>
            </a:ext>
          </a:extLst>
        </p:spPr>
      </p:pic>
      <p:pic>
        <p:nvPicPr>
          <p:cNvPr id="3079" name="Picture 7" descr="C:\Users\Administrator\Desktop\6区老年.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364088" y="1643050"/>
            <a:ext cx="3652094" cy="938213"/>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C:\Users\Administrator\Desktop\6区高血压.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5364088" y="2667486"/>
            <a:ext cx="3652094" cy="914400"/>
          </a:xfrm>
          <a:prstGeom prst="rect">
            <a:avLst/>
          </a:prstGeom>
          <a:noFill/>
          <a:extLst>
            <a:ext uri="{909E8E84-426E-40DD-AFC4-6F175D3DCCD1}">
              <a14:hiddenFill xmlns:a14="http://schemas.microsoft.com/office/drawing/2010/main" xmlns="">
                <a:solidFill>
                  <a:srgbClr val="FFFFFF"/>
                </a:solidFill>
              </a14:hiddenFill>
            </a:ext>
          </a:extLst>
        </p:spPr>
      </p:pic>
      <p:pic>
        <p:nvPicPr>
          <p:cNvPr id="3081" name="Picture 9" descr="C:\Users\Administrator\Desktop\6区糖尿病.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341269" y="3659662"/>
            <a:ext cx="3674914" cy="906462"/>
          </a:xfrm>
          <a:prstGeom prst="rect">
            <a:avLst/>
          </a:prstGeom>
          <a:noFill/>
          <a:extLst>
            <a:ext uri="{909E8E84-426E-40DD-AFC4-6F175D3DCCD1}">
              <a14:hiddenFill xmlns:a14="http://schemas.microsoft.com/office/drawing/2010/main" xmlns="">
                <a:solidFill>
                  <a:srgbClr val="FFFFFF"/>
                </a:solidFill>
              </a14:hiddenFill>
            </a:ext>
          </a:extLst>
        </p:spPr>
      </p:pic>
      <p:pic>
        <p:nvPicPr>
          <p:cNvPr id="3082" name="Picture 10" descr="C:\Users\Administrator\Desktop\6区续签.pn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5341269" y="4662430"/>
            <a:ext cx="3674913" cy="912977"/>
          </a:xfrm>
          <a:prstGeom prst="rect">
            <a:avLst/>
          </a:prstGeom>
          <a:noFill/>
          <a:extLst>
            <a:ext uri="{909E8E84-426E-40DD-AFC4-6F175D3DCCD1}">
              <a14:hiddenFill xmlns:a14="http://schemas.microsoft.com/office/drawing/2010/main" xmlns="">
                <a:solidFill>
                  <a:srgbClr val="FFFFFF"/>
                </a:solidFill>
              </a14:hiddenFill>
            </a:ext>
          </a:extLst>
        </p:spPr>
      </p:pic>
      <p:pic>
        <p:nvPicPr>
          <p:cNvPr id="3083" name="Picture 11" descr="C:\Users\Administrator\Desktop\6区高危.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364089" y="5719705"/>
            <a:ext cx="3652094" cy="1006317"/>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357158" y="294588"/>
            <a:ext cx="8229600" cy="634082"/>
          </a:xfrm>
          <a:prstGeom prst="rect">
            <a:avLst/>
          </a:prstGeom>
        </p:spPr>
        <p:txBody>
          <a:bodyPr vert="horz" lIns="91440" tIns="45720" rIns="91440" bIns="45720" rtlCol="0" anchor="ctr">
            <a:normAutofit/>
          </a:bodyPr>
          <a:lstStyle/>
          <a:p>
            <a:pPr>
              <a:spcBef>
                <a:spcPct val="0"/>
              </a:spcBef>
              <a:defRPr/>
            </a:pPr>
            <a:r>
              <a:rPr lang="en-US" altLang="zh-CN" sz="3200" b="1" dirty="0" smtClean="0">
                <a:solidFill>
                  <a:srgbClr val="FFFF00"/>
                </a:solidFill>
                <a:effectLst>
                  <a:outerShdw blurRad="38100" dist="38100" dir="2700000" algn="tl">
                    <a:srgbClr val="000000">
                      <a:alpha val="43137"/>
                    </a:srgbClr>
                  </a:outerShdw>
                </a:effectLst>
                <a:ea typeface="+mj-ea"/>
              </a:rPr>
              <a:t>Positive  effect</a:t>
            </a:r>
            <a:endParaRPr lang="zh-CN" altLang="en-US" sz="3200" b="1" dirty="0">
              <a:solidFill>
                <a:srgbClr val="FFFF00"/>
              </a:solidFill>
              <a:effectLst>
                <a:outerShdw blurRad="38100" dist="38100" dir="2700000" algn="tl">
                  <a:srgbClr val="000000">
                    <a:alpha val="43137"/>
                  </a:srgbClr>
                </a:outerShdw>
              </a:effectLst>
              <a:ea typeface="+mj-ea"/>
            </a:endParaRPr>
          </a:p>
        </p:txBody>
      </p:sp>
      <p:sp>
        <p:nvSpPr>
          <p:cNvPr id="4" name="文本框 15"/>
          <p:cNvSpPr txBox="1">
            <a:spLocks noChangeArrowheads="1"/>
          </p:cNvSpPr>
          <p:nvPr/>
        </p:nvSpPr>
        <p:spPr bwMode="auto">
          <a:xfrm>
            <a:off x="3071802" y="1000108"/>
            <a:ext cx="2628265" cy="521970"/>
          </a:xfrm>
          <a:prstGeom prst="rect">
            <a:avLst/>
          </a:prstGeom>
          <a:noFill/>
          <a:ln w="9525">
            <a:noFill/>
            <a:miter lim="800000"/>
          </a:ln>
        </p:spPr>
        <p:txBody>
          <a:bodyPr wrap="square">
            <a:spAutoFit/>
          </a:bodyPr>
          <a:lstStyle/>
          <a:p>
            <a:r>
              <a:rPr lang="zh-CN" altLang="en-US" sz="2800" dirty="0" smtClean="0">
                <a:solidFill>
                  <a:srgbClr val="0070C0"/>
                </a:solidFill>
              </a:rPr>
              <a:t> </a:t>
            </a:r>
            <a:r>
              <a:rPr lang="zh-CN" altLang="en-US" sz="2000" b="1" dirty="0" smtClean="0">
                <a:solidFill>
                  <a:prstClr val="white">
                    <a:lumMod val="95000"/>
                  </a:prstClr>
                </a:solidFill>
              </a:rPr>
              <a:t>第三</a:t>
            </a:r>
            <a:r>
              <a:rPr lang="zh-CN" altLang="en-US" sz="2000" b="1" dirty="0">
                <a:solidFill>
                  <a:prstClr val="white">
                    <a:lumMod val="95000"/>
                  </a:prstClr>
                </a:solidFill>
              </a:rPr>
              <a:t>方问卷调查结果</a:t>
            </a:r>
          </a:p>
        </p:txBody>
      </p:sp>
      <p:pic>
        <p:nvPicPr>
          <p:cNvPr id="2050" name="Picture 2" descr="C:\Users\Administrator\Desktop\38家知晓.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521" y="1571612"/>
            <a:ext cx="5497612" cy="849312"/>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C:\Users\Administrator\Desktop\38家满意.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521" y="2543463"/>
            <a:ext cx="5497612" cy="890588"/>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C:\Users\Administrator\Desktop\38家首诊.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2538" y="3571876"/>
            <a:ext cx="5499595" cy="922338"/>
          </a:xfrm>
          <a:prstGeom prst="rect">
            <a:avLst/>
          </a:prstGeom>
          <a:noFill/>
          <a:extLst>
            <a:ext uri="{909E8E84-426E-40DD-AFC4-6F175D3DCCD1}">
              <a14:hiddenFill xmlns:a14="http://schemas.microsoft.com/office/drawing/2010/main" xmlns="">
                <a:solidFill>
                  <a:srgbClr val="FFFFFF"/>
                </a:solidFill>
              </a14:hiddenFill>
            </a:ext>
          </a:extLst>
        </p:spPr>
      </p:pic>
      <p:pic>
        <p:nvPicPr>
          <p:cNvPr id="2053" name="Picture 5" descr="C:\Users\Administrator\Desktop\38家被签.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4522" y="4579759"/>
            <a:ext cx="5497612" cy="992382"/>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C:\Users\Administrator\Desktop\38家准确.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4522" y="5662433"/>
            <a:ext cx="5497612" cy="1049612"/>
          </a:xfrm>
          <a:prstGeom prst="rect">
            <a:avLst/>
          </a:prstGeom>
          <a:noFill/>
          <a:extLst>
            <a:ext uri="{909E8E84-426E-40DD-AFC4-6F175D3DCCD1}">
              <a14:hiddenFill xmlns:a14="http://schemas.microsoft.com/office/drawing/2010/main" xmlns="">
                <a:solidFill>
                  <a:srgbClr val="FFFFFF"/>
                </a:solidFill>
              </a14:hiddenFill>
            </a:ext>
          </a:extLst>
        </p:spPr>
      </p:pic>
      <p:pic>
        <p:nvPicPr>
          <p:cNvPr id="2055" name="Picture 7" descr="C:\Users\Administrator\Desktop\6区知晓.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700067" y="1571612"/>
            <a:ext cx="3264421" cy="849312"/>
          </a:xfrm>
          <a:prstGeom prst="rect">
            <a:avLst/>
          </a:prstGeom>
          <a:noFill/>
          <a:extLst>
            <a:ext uri="{909E8E84-426E-40DD-AFC4-6F175D3DCCD1}">
              <a14:hiddenFill xmlns:a14="http://schemas.microsoft.com/office/drawing/2010/main" xmlns="">
                <a:solidFill>
                  <a:srgbClr val="FFFFFF"/>
                </a:solidFill>
              </a14:hiddenFill>
            </a:ext>
          </a:extLst>
        </p:spPr>
      </p:pic>
      <p:pic>
        <p:nvPicPr>
          <p:cNvPr id="2056" name="Picture 8" descr="C:\Users\Administrator\Desktop\6区满意度.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700067" y="2543464"/>
            <a:ext cx="3264421" cy="890588"/>
          </a:xfrm>
          <a:prstGeom prst="rect">
            <a:avLst/>
          </a:prstGeom>
          <a:noFill/>
          <a:extLst>
            <a:ext uri="{909E8E84-426E-40DD-AFC4-6F175D3DCCD1}">
              <a14:hiddenFill xmlns:a14="http://schemas.microsoft.com/office/drawing/2010/main" xmlns="">
                <a:solidFill>
                  <a:srgbClr val="FFFFFF"/>
                </a:solidFill>
              </a14:hiddenFill>
            </a:ext>
          </a:extLst>
        </p:spPr>
      </p:pic>
      <p:pic>
        <p:nvPicPr>
          <p:cNvPr id="2057" name="Picture 9" descr="C:\Users\Administrator\Desktop\6区首诊.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5700067" y="3578213"/>
            <a:ext cx="3264421" cy="916002"/>
          </a:xfrm>
          <a:prstGeom prst="rect">
            <a:avLst/>
          </a:prstGeom>
          <a:noFill/>
          <a:extLst>
            <a:ext uri="{909E8E84-426E-40DD-AFC4-6F175D3DCCD1}">
              <a14:hiddenFill xmlns:a14="http://schemas.microsoft.com/office/drawing/2010/main" xmlns="">
                <a:solidFill>
                  <a:srgbClr val="FFFFFF"/>
                </a:solidFill>
              </a14:hiddenFill>
            </a:ext>
          </a:extLst>
        </p:spPr>
      </p:pic>
      <p:pic>
        <p:nvPicPr>
          <p:cNvPr id="2058" name="Picture 10" descr="C:\Users\Administrator\Desktop\6区被签.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700067" y="4584382"/>
            <a:ext cx="3264421" cy="987760"/>
          </a:xfrm>
          <a:prstGeom prst="rect">
            <a:avLst/>
          </a:prstGeom>
          <a:noFill/>
          <a:extLst>
            <a:ext uri="{909E8E84-426E-40DD-AFC4-6F175D3DCCD1}">
              <a14:hiddenFill xmlns:a14="http://schemas.microsoft.com/office/drawing/2010/main" xmlns="">
                <a:solidFill>
                  <a:srgbClr val="FFFFFF"/>
                </a:solidFill>
              </a14:hiddenFill>
            </a:ext>
          </a:extLst>
        </p:spPr>
      </p:pic>
      <p:pic>
        <p:nvPicPr>
          <p:cNvPr id="2059" name="Picture 11" descr="C:\Users\Administrator\Desktop\6区准确.pn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5700067" y="5662433"/>
            <a:ext cx="3264421" cy="1045971"/>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357158" y="294588"/>
            <a:ext cx="8229600" cy="63408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Positive  effect</a:t>
            </a:r>
            <a:endParaRPr kumimoji="0" lang="zh-CN" alt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cxnSp>
        <p:nvCxnSpPr>
          <p:cNvPr id="4" name="直接连接符 3"/>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42910" y="1285860"/>
            <a:ext cx="3262432"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“三师共管”签约服务成效</a:t>
            </a:r>
          </a:p>
        </p:txBody>
      </p:sp>
      <p:cxnSp>
        <p:nvCxnSpPr>
          <p:cNvPr id="6" name="直接连接符 5"/>
          <p:cNvCxnSpPr/>
          <p:nvPr/>
        </p:nvCxnSpPr>
        <p:spPr>
          <a:xfrm>
            <a:off x="714348"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二、基层门诊量增加</a:t>
            </a:r>
          </a:p>
        </p:txBody>
      </p:sp>
      <p:sp>
        <p:nvSpPr>
          <p:cNvPr id="8" name="TextBox 124"/>
          <p:cNvSpPr txBox="1"/>
          <p:nvPr/>
        </p:nvSpPr>
        <p:spPr>
          <a:xfrm>
            <a:off x="1285852" y="2298521"/>
            <a:ext cx="5357850" cy="830997"/>
          </a:xfrm>
          <a:prstGeom prst="rect">
            <a:avLst/>
          </a:prstGeom>
          <a:noFill/>
        </p:spPr>
        <p:txBody>
          <a:bodyPr wrap="square" rtlCol="0">
            <a:spAutoFit/>
          </a:bodyPr>
          <a:lstStyle/>
          <a:p>
            <a:pPr>
              <a:lnSpc>
                <a:spcPct val="150000"/>
              </a:lnSpc>
            </a:pPr>
            <a:r>
              <a:rPr lang="zh-CN" altLang="en-US" sz="1600" dirty="0" smtClean="0">
                <a:solidFill>
                  <a:schemeClr val="bg1"/>
                </a:solidFill>
                <a:latin typeface="仿宋_GB2312" pitchFamily="49" charset="-122"/>
                <a:ea typeface="仿宋_GB2312" pitchFamily="49" charset="-122"/>
                <a:sym typeface="+mn-ea"/>
              </a:rPr>
              <a:t>居民在基层医疗机构就诊率明显提高</a:t>
            </a:r>
          </a:p>
          <a:p>
            <a:pPr>
              <a:lnSpc>
                <a:spcPct val="150000"/>
              </a:lnSpc>
            </a:pPr>
            <a:r>
              <a:rPr lang="en-US" altLang="zh-CN" sz="1600" dirty="0" smtClean="0">
                <a:solidFill>
                  <a:schemeClr val="bg1"/>
                </a:solidFill>
                <a:latin typeface="仿宋_GB2312" pitchFamily="49" charset="-122"/>
                <a:ea typeface="仿宋_GB2312" pitchFamily="49" charset="-122"/>
                <a:sym typeface="+mn-ea"/>
              </a:rPr>
              <a:t>2016</a:t>
            </a:r>
            <a:r>
              <a:rPr lang="zh-CN" altLang="en-US" sz="1600" dirty="0" smtClean="0">
                <a:solidFill>
                  <a:schemeClr val="bg1"/>
                </a:solidFill>
                <a:latin typeface="仿宋_GB2312" pitchFamily="49" charset="-122"/>
                <a:ea typeface="仿宋_GB2312" pitchFamily="49" charset="-122"/>
                <a:sym typeface="+mn-ea"/>
              </a:rPr>
              <a:t>年签约居民在基层医疗机构的就诊率达到了</a:t>
            </a:r>
            <a:r>
              <a:rPr lang="en-US" altLang="zh-CN" sz="1600" dirty="0" smtClean="0">
                <a:solidFill>
                  <a:schemeClr val="bg1"/>
                </a:solidFill>
                <a:latin typeface="仿宋_GB2312" pitchFamily="49" charset="-122"/>
                <a:ea typeface="仿宋_GB2312" pitchFamily="49" charset="-122"/>
                <a:sym typeface="+mn-ea"/>
              </a:rPr>
              <a:t>60.77%</a:t>
            </a:r>
          </a:p>
        </p:txBody>
      </p:sp>
      <p:grpSp>
        <p:nvGrpSpPr>
          <p:cNvPr id="9" name="组合 109"/>
          <p:cNvGrpSpPr/>
          <p:nvPr/>
        </p:nvGrpSpPr>
        <p:grpSpPr>
          <a:xfrm>
            <a:off x="1285222" y="3381299"/>
            <a:ext cx="715010" cy="2762345"/>
            <a:chOff x="796331" y="3028193"/>
            <a:chExt cx="877015" cy="2932484"/>
          </a:xfrm>
        </p:grpSpPr>
        <p:sp>
          <p:nvSpPr>
            <p:cNvPr id="10" name="圆角矩形 9"/>
            <p:cNvSpPr/>
            <p:nvPr/>
          </p:nvSpPr>
          <p:spPr>
            <a:xfrm>
              <a:off x="921785" y="3028193"/>
              <a:ext cx="751561" cy="2870869"/>
            </a:xfrm>
            <a:prstGeom prst="roundRect">
              <a:avLst/>
            </a:prstGeom>
            <a:gradFill>
              <a:gsLst>
                <a:gs pos="25000">
                  <a:schemeClr val="bg1">
                    <a:lumMod val="75000"/>
                  </a:schemeClr>
                </a:gs>
                <a:gs pos="100000">
                  <a:schemeClr val="bg1"/>
                </a:gs>
              </a:gsLst>
              <a:lin ang="5400000" scaled="0"/>
            </a:gradFill>
            <a:ln>
              <a:noFill/>
            </a:ln>
            <a:effectLst/>
            <a:scene3d>
              <a:camera prst="perspectiveRight"/>
              <a:lightRig rig="balanced" dir="t">
                <a:rot lat="0" lon="0" rev="3600000"/>
              </a:lightRig>
            </a:scene3d>
            <a:sp3d extrusionH="177800" prstMaterial="clear">
              <a:bevelT prst="slope"/>
              <a:extrusionClr>
                <a:schemeClr val="bg1">
                  <a:lumMod val="50000"/>
                </a:schemeClr>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60"/>
            <p:cNvSpPr txBox="1"/>
            <p:nvPr/>
          </p:nvSpPr>
          <p:spPr>
            <a:xfrm>
              <a:off x="810347" y="3115722"/>
              <a:ext cx="774787" cy="408511"/>
            </a:xfrm>
            <a:prstGeom prst="rect">
              <a:avLst/>
            </a:prstGeom>
            <a:noFill/>
            <a:ln w="9525">
              <a:noFill/>
            </a:ln>
          </p:spPr>
          <p:txBody>
            <a:bodyPr wrap="square" anchor="t">
              <a:spAutoFit/>
            </a:bodyPr>
            <a:lstStyle/>
            <a:p>
              <a:pPr lvl="0" indent="0" algn="r"/>
              <a:r>
                <a:rPr lang="en-US" altLang="zh-CN" dirty="0">
                  <a:latin typeface="微软雅黑" panose="020B0503020204020204" pitchFamily="34" charset="-122"/>
                  <a:ea typeface="微软雅黑" panose="020B0503020204020204" pitchFamily="34" charset="-122"/>
                </a:rPr>
                <a:t>700</a:t>
              </a:r>
              <a:endParaRPr lang="zh-CN" altLang="en-US" dirty="0">
                <a:latin typeface="微软雅黑" panose="020B0503020204020204" pitchFamily="34" charset="-122"/>
                <a:ea typeface="微软雅黑" panose="020B0503020204020204" pitchFamily="34" charset="-122"/>
              </a:endParaRPr>
            </a:p>
          </p:txBody>
        </p:sp>
        <p:sp>
          <p:nvSpPr>
            <p:cNvPr id="12" name="TextBox 61"/>
            <p:cNvSpPr txBox="1"/>
            <p:nvPr/>
          </p:nvSpPr>
          <p:spPr>
            <a:xfrm>
              <a:off x="810347" y="3533772"/>
              <a:ext cx="775565" cy="408511"/>
            </a:xfrm>
            <a:prstGeom prst="rect">
              <a:avLst/>
            </a:prstGeom>
            <a:noFill/>
            <a:ln w="9525">
              <a:noFill/>
            </a:ln>
          </p:spPr>
          <p:txBody>
            <a:bodyPr wrap="square" anchor="t">
              <a:spAutoFit/>
            </a:bodyPr>
            <a:lstStyle/>
            <a:p>
              <a:pPr lvl="0" indent="0" algn="r"/>
              <a:r>
                <a:rPr lang="en-US" altLang="zh-CN">
                  <a:latin typeface="微软雅黑" panose="020B0503020204020204" pitchFamily="34" charset="-122"/>
                  <a:ea typeface="微软雅黑" panose="020B0503020204020204" pitchFamily="34" charset="-122"/>
                </a:rPr>
                <a:t>600</a:t>
              </a:r>
              <a:endParaRPr lang="zh-CN" altLang="en-US">
                <a:latin typeface="微软雅黑" panose="020B0503020204020204" pitchFamily="34" charset="-122"/>
                <a:ea typeface="微软雅黑" panose="020B0503020204020204" pitchFamily="34" charset="-122"/>
              </a:endParaRPr>
            </a:p>
          </p:txBody>
        </p:sp>
        <p:sp>
          <p:nvSpPr>
            <p:cNvPr id="13" name="TextBox 62"/>
            <p:cNvSpPr txBox="1"/>
            <p:nvPr/>
          </p:nvSpPr>
          <p:spPr>
            <a:xfrm>
              <a:off x="810347" y="3953127"/>
              <a:ext cx="774787" cy="408511"/>
            </a:xfrm>
            <a:prstGeom prst="rect">
              <a:avLst/>
            </a:prstGeom>
            <a:noFill/>
            <a:ln w="9525">
              <a:noFill/>
            </a:ln>
          </p:spPr>
          <p:txBody>
            <a:bodyPr wrap="square" anchor="t">
              <a:spAutoFit/>
            </a:bodyPr>
            <a:lstStyle/>
            <a:p>
              <a:pPr lvl="0" indent="0" algn="r"/>
              <a:r>
                <a:rPr lang="en-US" altLang="zh-CN" dirty="0">
                  <a:latin typeface="微软雅黑" panose="020B0503020204020204" pitchFamily="34" charset="-122"/>
                  <a:ea typeface="微软雅黑" panose="020B0503020204020204" pitchFamily="34" charset="-122"/>
                </a:rPr>
                <a:t>500</a:t>
              </a:r>
              <a:endParaRPr lang="zh-CN" altLang="en-US" dirty="0">
                <a:latin typeface="微软雅黑" panose="020B0503020204020204" pitchFamily="34" charset="-122"/>
                <a:ea typeface="微软雅黑" panose="020B0503020204020204" pitchFamily="34" charset="-122"/>
              </a:endParaRPr>
            </a:p>
          </p:txBody>
        </p:sp>
        <p:sp>
          <p:nvSpPr>
            <p:cNvPr id="14" name="TextBox 63"/>
            <p:cNvSpPr txBox="1"/>
            <p:nvPr/>
          </p:nvSpPr>
          <p:spPr>
            <a:xfrm>
              <a:off x="810347" y="4373136"/>
              <a:ext cx="775565" cy="408511"/>
            </a:xfrm>
            <a:prstGeom prst="rect">
              <a:avLst/>
            </a:prstGeom>
            <a:noFill/>
            <a:ln w="9525">
              <a:noFill/>
            </a:ln>
          </p:spPr>
          <p:txBody>
            <a:bodyPr wrap="square" anchor="t">
              <a:spAutoFit/>
            </a:bodyPr>
            <a:lstStyle/>
            <a:p>
              <a:pPr lvl="0" indent="0" algn="r"/>
              <a:r>
                <a:rPr lang="en-US" altLang="zh-CN" dirty="0">
                  <a:latin typeface="微软雅黑" panose="020B0503020204020204" pitchFamily="34" charset="-122"/>
                  <a:ea typeface="微软雅黑" panose="020B0503020204020204" pitchFamily="34" charset="-122"/>
                </a:rPr>
                <a:t>400</a:t>
              </a:r>
              <a:endParaRPr lang="zh-CN" altLang="en-US" dirty="0">
                <a:latin typeface="微软雅黑" panose="020B0503020204020204" pitchFamily="34" charset="-122"/>
                <a:ea typeface="微软雅黑" panose="020B0503020204020204" pitchFamily="34" charset="-122"/>
              </a:endParaRPr>
            </a:p>
          </p:txBody>
        </p:sp>
        <p:sp>
          <p:nvSpPr>
            <p:cNvPr id="15" name="TextBox 64"/>
            <p:cNvSpPr txBox="1"/>
            <p:nvPr/>
          </p:nvSpPr>
          <p:spPr>
            <a:xfrm>
              <a:off x="810347" y="4792492"/>
              <a:ext cx="774787" cy="408511"/>
            </a:xfrm>
            <a:prstGeom prst="rect">
              <a:avLst/>
            </a:prstGeom>
            <a:noFill/>
            <a:ln w="9525">
              <a:noFill/>
            </a:ln>
          </p:spPr>
          <p:txBody>
            <a:bodyPr wrap="square" anchor="t">
              <a:spAutoFit/>
            </a:bodyPr>
            <a:lstStyle/>
            <a:p>
              <a:pPr lvl="0" indent="0" algn="r"/>
              <a:r>
                <a:rPr lang="en-US" altLang="zh-CN">
                  <a:latin typeface="微软雅黑" panose="020B0503020204020204" pitchFamily="34" charset="-122"/>
                  <a:ea typeface="微软雅黑" panose="020B0503020204020204" pitchFamily="34" charset="-122"/>
                </a:rPr>
                <a:t>300</a:t>
              </a:r>
              <a:endParaRPr lang="zh-CN" altLang="en-US">
                <a:latin typeface="微软雅黑" panose="020B0503020204020204" pitchFamily="34" charset="-122"/>
                <a:ea typeface="微软雅黑" panose="020B0503020204020204" pitchFamily="34" charset="-122"/>
              </a:endParaRPr>
            </a:p>
          </p:txBody>
        </p:sp>
        <p:sp>
          <p:nvSpPr>
            <p:cNvPr id="16" name="TextBox 65"/>
            <p:cNvSpPr txBox="1"/>
            <p:nvPr/>
          </p:nvSpPr>
          <p:spPr>
            <a:xfrm>
              <a:off x="810347" y="5210542"/>
              <a:ext cx="775565" cy="408511"/>
            </a:xfrm>
            <a:prstGeom prst="rect">
              <a:avLst/>
            </a:prstGeom>
            <a:noFill/>
            <a:ln w="9525">
              <a:noFill/>
            </a:ln>
          </p:spPr>
          <p:txBody>
            <a:bodyPr wrap="square" anchor="t">
              <a:spAutoFit/>
            </a:bodyPr>
            <a:lstStyle/>
            <a:p>
              <a:pPr lvl="0" indent="0" algn="r"/>
              <a:r>
                <a:rPr lang="en-US" altLang="zh-CN">
                  <a:latin typeface="微软雅黑" panose="020B0503020204020204" pitchFamily="34" charset="-122"/>
                  <a:ea typeface="微软雅黑" panose="020B0503020204020204" pitchFamily="34" charset="-122"/>
                </a:rPr>
                <a:t>200</a:t>
              </a:r>
              <a:endParaRPr lang="zh-CN" altLang="en-US">
                <a:latin typeface="微软雅黑" panose="020B0503020204020204" pitchFamily="34" charset="-122"/>
                <a:ea typeface="微软雅黑" panose="020B0503020204020204" pitchFamily="34" charset="-122"/>
              </a:endParaRPr>
            </a:p>
          </p:txBody>
        </p:sp>
        <p:sp>
          <p:nvSpPr>
            <p:cNvPr id="17" name="TextBox 66"/>
            <p:cNvSpPr txBox="1"/>
            <p:nvPr/>
          </p:nvSpPr>
          <p:spPr>
            <a:xfrm>
              <a:off x="796331" y="5552166"/>
              <a:ext cx="789582" cy="408511"/>
            </a:xfrm>
            <a:prstGeom prst="rect">
              <a:avLst/>
            </a:prstGeom>
            <a:noFill/>
            <a:ln w="9525">
              <a:noFill/>
            </a:ln>
          </p:spPr>
          <p:txBody>
            <a:bodyPr wrap="square" anchor="t">
              <a:spAutoFit/>
            </a:bodyPr>
            <a:lstStyle/>
            <a:p>
              <a:pPr lvl="0" indent="0" algn="r"/>
              <a:r>
                <a:rPr lang="en-US" altLang="zh-CN">
                  <a:latin typeface="微软雅黑" panose="020B0503020204020204" pitchFamily="34" charset="-122"/>
                  <a:ea typeface="微软雅黑" panose="020B0503020204020204" pitchFamily="34" charset="-122"/>
                </a:rPr>
                <a:t>100</a:t>
              </a:r>
              <a:endParaRPr lang="zh-CN" altLang="en-US">
                <a:latin typeface="微软雅黑" panose="020B0503020204020204" pitchFamily="34" charset="-122"/>
                <a:ea typeface="微软雅黑" panose="020B0503020204020204" pitchFamily="34" charset="-122"/>
              </a:endParaRPr>
            </a:p>
          </p:txBody>
        </p:sp>
      </p:grpSp>
      <p:sp>
        <p:nvSpPr>
          <p:cNvPr id="18" name="圆角矩形 17"/>
          <p:cNvSpPr/>
          <p:nvPr/>
        </p:nvSpPr>
        <p:spPr>
          <a:xfrm>
            <a:off x="1152548" y="3221692"/>
            <a:ext cx="6705600" cy="2993390"/>
          </a:xfrm>
          <a:prstGeom prst="roundRect">
            <a:avLst>
              <a:gd name="adj" fmla="val 4744"/>
            </a:avLst>
          </a:prstGeom>
          <a:gradFill>
            <a:gsLst>
              <a:gs pos="25000">
                <a:schemeClr val="bg1">
                  <a:lumMod val="75000"/>
                </a:schemeClr>
              </a:gs>
              <a:gs pos="100000">
                <a:schemeClr val="bg1"/>
              </a:gs>
            </a:gsLst>
            <a:lin ang="5400000" scaled="0"/>
          </a:gradFill>
          <a:ln>
            <a:noFill/>
          </a:ln>
          <a:effectLst/>
          <a:scene3d>
            <a:camera prst="perspectiveLeft" fov="1500000">
              <a:rot lat="0" lon="2400000" rev="0"/>
            </a:camera>
            <a:lightRig rig="balanced" dir="t">
              <a:rot lat="0" lon="0" rev="0"/>
            </a:lightRig>
          </a:scene3d>
          <a:sp3d extrusionH="177800" prstMaterial="clear">
            <a:bevelT prst="slope"/>
            <a:extrusionClr>
              <a:schemeClr val="bg1">
                <a:lumMod val="50000"/>
              </a:schemeClr>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AutoShape 17"/>
          <p:cNvSpPr/>
          <p:nvPr/>
        </p:nvSpPr>
        <p:spPr>
          <a:xfrm>
            <a:off x="2643174" y="4925396"/>
            <a:ext cx="356235" cy="1180465"/>
          </a:xfrm>
          <a:prstGeom prst="can">
            <a:avLst>
              <a:gd name="adj" fmla="val 55111"/>
            </a:avLst>
          </a:prstGeom>
          <a:solidFill>
            <a:schemeClr val="accent5">
              <a:lumMod val="75000"/>
            </a:schemeClr>
          </a:solidFill>
          <a:ln w="9525">
            <a:noFill/>
          </a:ln>
        </p:spPr>
        <p:txBody>
          <a:bodyPr wrap="none" lIns="90170" tIns="46990" rIns="90170" bIns="46990" anchor="ctr"/>
          <a:lstStyle/>
          <a:p>
            <a:pPr lvl="0" latinLnBrk="1"/>
            <a:endParaRPr lang="zh-CN" altLang="en-US" dirty="0">
              <a:solidFill>
                <a:srgbClr val="000000"/>
              </a:solidFill>
              <a:latin typeface="Gulim" panose="020B0600000101010101" pitchFamily="2" charset="-127"/>
              <a:ea typeface="Gulim" panose="020B0600000101010101" pitchFamily="2" charset="-127"/>
            </a:endParaRPr>
          </a:p>
        </p:txBody>
      </p:sp>
      <p:sp>
        <p:nvSpPr>
          <p:cNvPr id="20" name="TextBox 19"/>
          <p:cNvSpPr txBox="1"/>
          <p:nvPr/>
        </p:nvSpPr>
        <p:spPr>
          <a:xfrm>
            <a:off x="2285984" y="6072206"/>
            <a:ext cx="811212" cy="307777"/>
          </a:xfrm>
          <a:prstGeom prst="rect">
            <a:avLst/>
          </a:prstGeom>
          <a:noFill/>
          <a:ln w="9525">
            <a:noFill/>
          </a:ln>
        </p:spPr>
        <p:txBody>
          <a:bodyPr anchor="t">
            <a:spAutoFit/>
          </a:bodyPr>
          <a:lstStyle/>
          <a:p>
            <a:pPr lvl="0" indent="0" algn="r"/>
            <a:r>
              <a:rPr lang="en-US" altLang="zh-CN" sz="1400" dirty="0">
                <a:solidFill>
                  <a:srgbClr val="262626"/>
                </a:solidFill>
                <a:latin typeface="微软雅黑" panose="020B0503020204020204" pitchFamily="34" charset="-122"/>
                <a:ea typeface="微软雅黑" panose="020B0503020204020204" pitchFamily="34" charset="-122"/>
              </a:rPr>
              <a:t>2013</a:t>
            </a:r>
          </a:p>
        </p:txBody>
      </p:sp>
      <p:sp>
        <p:nvSpPr>
          <p:cNvPr id="21" name="AutoShape 17"/>
          <p:cNvSpPr/>
          <p:nvPr/>
        </p:nvSpPr>
        <p:spPr>
          <a:xfrm>
            <a:off x="3857620" y="4786322"/>
            <a:ext cx="356235" cy="1370330"/>
          </a:xfrm>
          <a:prstGeom prst="can">
            <a:avLst>
              <a:gd name="adj" fmla="val 55111"/>
            </a:avLst>
          </a:prstGeom>
          <a:solidFill>
            <a:srgbClr val="CC99FF">
              <a:alpha val="100000"/>
            </a:srgbClr>
          </a:solidFill>
          <a:ln w="9525">
            <a:noFill/>
          </a:ln>
        </p:spPr>
        <p:txBody>
          <a:bodyPr wrap="none" lIns="90170" tIns="46990" rIns="90170" bIns="46990" anchor="ctr"/>
          <a:lstStyle/>
          <a:p>
            <a:pPr lvl="0" latinLnBrk="1"/>
            <a:endParaRPr lang="zh-CN" altLang="en-US" dirty="0">
              <a:solidFill>
                <a:srgbClr val="000000"/>
              </a:solidFill>
              <a:latin typeface="Gulim" panose="020B0600000101010101" pitchFamily="2" charset="-127"/>
              <a:ea typeface="Gulim" panose="020B0600000101010101" pitchFamily="2" charset="-127"/>
            </a:endParaRPr>
          </a:p>
        </p:txBody>
      </p:sp>
      <p:sp>
        <p:nvSpPr>
          <p:cNvPr id="22" name="TextBox 85"/>
          <p:cNvSpPr txBox="1"/>
          <p:nvPr/>
        </p:nvSpPr>
        <p:spPr>
          <a:xfrm>
            <a:off x="3724171" y="6134217"/>
            <a:ext cx="714380" cy="307777"/>
          </a:xfrm>
          <a:prstGeom prst="rect">
            <a:avLst/>
          </a:prstGeom>
          <a:noFill/>
          <a:ln w="9525">
            <a:noFill/>
          </a:ln>
        </p:spPr>
        <p:txBody>
          <a:bodyPr wrap="square" anchor="t">
            <a:spAutoFit/>
          </a:bodyPr>
          <a:lstStyle/>
          <a:p>
            <a:pPr lvl="0" indent="0" algn="l"/>
            <a:r>
              <a:rPr lang="en-US" altLang="zh-CN" sz="1400" dirty="0">
                <a:solidFill>
                  <a:srgbClr val="262626"/>
                </a:solidFill>
                <a:latin typeface="微软雅黑" panose="020B0503020204020204" pitchFamily="34" charset="-122"/>
                <a:ea typeface="微软雅黑" panose="020B0503020204020204" pitchFamily="34" charset="-122"/>
              </a:rPr>
              <a:t>2014</a:t>
            </a:r>
          </a:p>
        </p:txBody>
      </p:sp>
      <p:sp>
        <p:nvSpPr>
          <p:cNvPr id="23" name="AutoShape 19"/>
          <p:cNvSpPr/>
          <p:nvPr/>
        </p:nvSpPr>
        <p:spPr>
          <a:xfrm>
            <a:off x="5071751" y="4099897"/>
            <a:ext cx="357505" cy="2115185"/>
          </a:xfrm>
          <a:prstGeom prst="can">
            <a:avLst>
              <a:gd name="adj" fmla="val 57046"/>
            </a:avLst>
          </a:prstGeom>
          <a:solidFill>
            <a:schemeClr val="accent6">
              <a:lumMod val="60000"/>
              <a:lumOff val="40000"/>
            </a:schemeClr>
          </a:solidFill>
          <a:ln w="9525">
            <a:noFill/>
          </a:ln>
        </p:spPr>
        <p:txBody>
          <a:bodyPr wrap="none" lIns="90170" tIns="46990" rIns="90170" bIns="46990" anchor="ctr"/>
          <a:lstStyle/>
          <a:p>
            <a:pPr lvl="0" latinLnBrk="1"/>
            <a:endParaRPr lang="zh-CN" altLang="en-US" dirty="0">
              <a:solidFill>
                <a:srgbClr val="000000"/>
              </a:solidFill>
              <a:latin typeface="Gulim" panose="020B0600000101010101" pitchFamily="2" charset="-127"/>
              <a:ea typeface="Gulim" panose="020B0600000101010101" pitchFamily="2" charset="-127"/>
            </a:endParaRPr>
          </a:p>
        </p:txBody>
      </p:sp>
      <p:sp>
        <p:nvSpPr>
          <p:cNvPr id="24" name="AutoShape 19"/>
          <p:cNvSpPr/>
          <p:nvPr/>
        </p:nvSpPr>
        <p:spPr>
          <a:xfrm>
            <a:off x="6286512" y="3242967"/>
            <a:ext cx="358140" cy="2992120"/>
          </a:xfrm>
          <a:prstGeom prst="can">
            <a:avLst>
              <a:gd name="adj" fmla="val 12234"/>
            </a:avLst>
          </a:prstGeom>
          <a:solidFill>
            <a:srgbClr val="FF0000"/>
          </a:solidFill>
          <a:ln w="9525">
            <a:noFill/>
          </a:ln>
        </p:spPr>
        <p:txBody>
          <a:bodyPr vert="horz" wrap="none" lIns="90170" tIns="46990" rIns="90170" bIns="46990" anchor="ctr"/>
          <a:lstStyle/>
          <a:p>
            <a:pPr lvl="0" latinLnBrk="1"/>
            <a:endParaRPr lang="zh-CN" altLang="en-US" dirty="0">
              <a:solidFill>
                <a:srgbClr val="000000"/>
              </a:solidFill>
              <a:latin typeface="Gulim" panose="020B0600000101010101" pitchFamily="2" charset="-127"/>
              <a:ea typeface="Gulim" panose="020B0600000101010101" pitchFamily="2" charset="-127"/>
            </a:endParaRPr>
          </a:p>
        </p:txBody>
      </p:sp>
      <p:sp>
        <p:nvSpPr>
          <p:cNvPr id="25" name="TextBox 86"/>
          <p:cNvSpPr txBox="1"/>
          <p:nvPr/>
        </p:nvSpPr>
        <p:spPr>
          <a:xfrm>
            <a:off x="4961449" y="6190779"/>
            <a:ext cx="700975" cy="307777"/>
          </a:xfrm>
          <a:prstGeom prst="rect">
            <a:avLst/>
          </a:prstGeom>
          <a:noFill/>
          <a:ln w="9525">
            <a:noFill/>
          </a:ln>
        </p:spPr>
        <p:txBody>
          <a:bodyPr wrap="square" anchor="t">
            <a:spAutoFit/>
          </a:bodyPr>
          <a:lstStyle/>
          <a:p>
            <a:pPr lvl="0" indent="0" algn="l"/>
            <a:r>
              <a:rPr lang="en-US" altLang="zh-CN" sz="1400" dirty="0">
                <a:solidFill>
                  <a:srgbClr val="262626"/>
                </a:solidFill>
                <a:latin typeface="微软雅黑" panose="020B0503020204020204" pitchFamily="34" charset="-122"/>
                <a:ea typeface="微软雅黑" panose="020B0503020204020204" pitchFamily="34" charset="-122"/>
              </a:rPr>
              <a:t>2015</a:t>
            </a:r>
          </a:p>
        </p:txBody>
      </p:sp>
      <p:sp>
        <p:nvSpPr>
          <p:cNvPr id="26" name="TextBox 87"/>
          <p:cNvSpPr txBox="1"/>
          <p:nvPr/>
        </p:nvSpPr>
        <p:spPr>
          <a:xfrm>
            <a:off x="6171917" y="6243363"/>
            <a:ext cx="720725" cy="307777"/>
          </a:xfrm>
          <a:prstGeom prst="rect">
            <a:avLst/>
          </a:prstGeom>
          <a:noFill/>
          <a:ln w="9525">
            <a:noFill/>
          </a:ln>
        </p:spPr>
        <p:txBody>
          <a:bodyPr anchor="t">
            <a:spAutoFit/>
          </a:bodyPr>
          <a:lstStyle/>
          <a:p>
            <a:pPr lvl="0" indent="0" algn="l"/>
            <a:r>
              <a:rPr lang="en-US" altLang="zh-CN" sz="1400" dirty="0">
                <a:solidFill>
                  <a:srgbClr val="262626"/>
                </a:solidFill>
                <a:latin typeface="微软雅黑" panose="020B0503020204020204" pitchFamily="34" charset="-122"/>
                <a:ea typeface="微软雅黑" panose="020B0503020204020204" pitchFamily="34" charset="-122"/>
              </a:rPr>
              <a:t>2016</a:t>
            </a:r>
          </a:p>
        </p:txBody>
      </p:sp>
      <p:sp>
        <p:nvSpPr>
          <p:cNvPr id="27" name="TextBox 53"/>
          <p:cNvSpPr txBox="1"/>
          <p:nvPr/>
        </p:nvSpPr>
        <p:spPr>
          <a:xfrm>
            <a:off x="2771800" y="6453336"/>
            <a:ext cx="3857652" cy="276999"/>
          </a:xfrm>
          <a:prstGeom prst="rect">
            <a:avLst/>
          </a:prstGeom>
          <a:noFill/>
          <a:ln w="9525">
            <a:noFill/>
          </a:ln>
        </p:spPr>
        <p:txBody>
          <a:bodyPr wrap="square" anchor="t">
            <a:spAutoFit/>
          </a:bodyPr>
          <a:lstStyle/>
          <a:p>
            <a:pPr lvl="0" indent="0" algn="r"/>
            <a:r>
              <a:rPr lang="en-US" altLang="zh-CN" sz="1200" b="1" dirty="0" smtClean="0">
                <a:solidFill>
                  <a:srgbClr val="262626"/>
                </a:solidFill>
                <a:latin typeface="黑体" panose="02010609060101010101" pitchFamily="2" charset="-122"/>
                <a:ea typeface="黑体" panose="02010609060101010101" pitchFamily="2" charset="-122"/>
              </a:rPr>
              <a:t>2013-2016 </a:t>
            </a:r>
            <a:r>
              <a:rPr lang="zh-CN" altLang="en-US" sz="1200" dirty="0" smtClean="0">
                <a:solidFill>
                  <a:srgbClr val="262626"/>
                </a:solidFill>
                <a:latin typeface="黑体" panose="02010609060101010101" pitchFamily="2" charset="-122"/>
                <a:ea typeface="黑体" panose="02010609060101010101" pitchFamily="2" charset="-122"/>
              </a:rPr>
              <a:t>年</a:t>
            </a:r>
            <a:r>
              <a:rPr lang="zh-CN" altLang="en-US" sz="1200" dirty="0">
                <a:solidFill>
                  <a:srgbClr val="262626"/>
                </a:solidFill>
                <a:latin typeface="黑体" panose="02010609060101010101" pitchFamily="2" charset="-122"/>
                <a:ea typeface="黑体" panose="02010609060101010101" pitchFamily="2" charset="-122"/>
              </a:rPr>
              <a:t>基层医疗机构门诊量（</a:t>
            </a:r>
            <a:r>
              <a:rPr lang="zh-CN" altLang="zh-CN" sz="1200" dirty="0">
                <a:solidFill>
                  <a:srgbClr val="262626"/>
                </a:solidFill>
                <a:latin typeface="黑体" panose="02010609060101010101" pitchFamily="2" charset="-122"/>
                <a:ea typeface="黑体" panose="02010609060101010101" pitchFamily="2" charset="-122"/>
              </a:rPr>
              <a:t>单位：万人次）</a:t>
            </a:r>
          </a:p>
        </p:txBody>
      </p:sp>
      <p:sp>
        <p:nvSpPr>
          <p:cNvPr id="28" name="文本框 15399"/>
          <p:cNvSpPr txBox="1"/>
          <p:nvPr/>
        </p:nvSpPr>
        <p:spPr>
          <a:xfrm>
            <a:off x="2600017" y="4769975"/>
            <a:ext cx="436245" cy="275590"/>
          </a:xfrm>
          <a:prstGeom prst="rect">
            <a:avLst/>
          </a:prstGeom>
          <a:noFill/>
          <a:ln w="9525">
            <a:noFill/>
          </a:ln>
        </p:spPr>
        <p:txBody>
          <a:bodyPr wrap="none" anchor="t">
            <a:spAutoFit/>
          </a:bodyPr>
          <a:lstStyle/>
          <a:p>
            <a:pPr lvl="0" algn="l" fontAlgn="base"/>
            <a:r>
              <a:rPr lang="en-US" altLang="zh-CN" sz="1200" b="1" strike="noStrike" noProof="1">
                <a:effectLst/>
                <a:latin typeface="Arial" panose="020B0604020202020204" pitchFamily="34" charset="0"/>
                <a:cs typeface="+mn-ea"/>
              </a:rPr>
              <a:t>350</a:t>
            </a:r>
          </a:p>
        </p:txBody>
      </p:sp>
      <p:sp>
        <p:nvSpPr>
          <p:cNvPr id="29" name="文本框 15400"/>
          <p:cNvSpPr txBox="1"/>
          <p:nvPr/>
        </p:nvSpPr>
        <p:spPr>
          <a:xfrm>
            <a:off x="3814463" y="4646327"/>
            <a:ext cx="436245" cy="274320"/>
          </a:xfrm>
          <a:prstGeom prst="rect">
            <a:avLst/>
          </a:prstGeom>
          <a:noFill/>
          <a:ln w="9525">
            <a:noFill/>
          </a:ln>
        </p:spPr>
        <p:txBody>
          <a:bodyPr wrap="none" anchor="t">
            <a:spAutoFit/>
          </a:bodyPr>
          <a:lstStyle/>
          <a:p>
            <a:pPr lvl="0" algn="l" fontAlgn="base"/>
            <a:r>
              <a:rPr lang="en-US" altLang="zh-CN" sz="1200" b="1" strike="noStrike" noProof="1">
                <a:latin typeface="Arial" panose="020B0604020202020204" pitchFamily="34" charset="0"/>
                <a:ea typeface="宋体" panose="02010600030101010101" pitchFamily="2" charset="-122"/>
                <a:cs typeface="+mn-ea"/>
              </a:rPr>
              <a:t>390</a:t>
            </a:r>
          </a:p>
        </p:txBody>
      </p:sp>
      <p:sp>
        <p:nvSpPr>
          <p:cNvPr id="30" name="文本框 15401"/>
          <p:cNvSpPr txBox="1"/>
          <p:nvPr/>
        </p:nvSpPr>
        <p:spPr>
          <a:xfrm>
            <a:off x="5019482" y="3956955"/>
            <a:ext cx="436245" cy="274320"/>
          </a:xfrm>
          <a:prstGeom prst="rect">
            <a:avLst/>
          </a:prstGeom>
          <a:noFill/>
          <a:ln w="9525">
            <a:noFill/>
          </a:ln>
        </p:spPr>
        <p:txBody>
          <a:bodyPr wrap="none" anchor="t">
            <a:spAutoFit/>
          </a:bodyPr>
          <a:lstStyle/>
          <a:p>
            <a:pPr lvl="0" algn="l" fontAlgn="base"/>
            <a:r>
              <a:rPr lang="en-US" altLang="zh-CN" sz="1200" b="1" strike="noStrike" noProof="1">
                <a:latin typeface="Arial" panose="020B0604020202020204" pitchFamily="34" charset="0"/>
                <a:ea typeface="宋体" panose="02010600030101010101" pitchFamily="2" charset="-122"/>
                <a:cs typeface="+mn-ea"/>
              </a:rPr>
              <a:t>560</a:t>
            </a:r>
          </a:p>
        </p:txBody>
      </p:sp>
      <p:sp>
        <p:nvSpPr>
          <p:cNvPr id="31" name="文本框 15406"/>
          <p:cNvSpPr txBox="1"/>
          <p:nvPr/>
        </p:nvSpPr>
        <p:spPr>
          <a:xfrm>
            <a:off x="6243355" y="3071810"/>
            <a:ext cx="436245" cy="274320"/>
          </a:xfrm>
          <a:prstGeom prst="rect">
            <a:avLst/>
          </a:prstGeom>
          <a:noFill/>
          <a:ln w="9525">
            <a:noFill/>
          </a:ln>
        </p:spPr>
        <p:txBody>
          <a:bodyPr wrap="square" anchor="t">
            <a:spAutoFit/>
          </a:bodyPr>
          <a:lstStyle/>
          <a:p>
            <a:pPr lvl="0" algn="l" fontAlgn="base"/>
            <a:r>
              <a:rPr lang="en-US" altLang="zh-CN" sz="1200" b="1" strike="noStrike" noProof="1">
                <a:latin typeface="Arial" panose="020B0604020202020204" pitchFamily="34" charset="0"/>
                <a:ea typeface="宋体" panose="02010600030101010101" pitchFamily="2" charset="-122"/>
                <a:cs typeface="+mn-ea"/>
              </a:rPr>
              <a:t>767</a:t>
            </a:r>
          </a:p>
        </p:txBody>
      </p:sp>
      <p:sp>
        <p:nvSpPr>
          <p:cNvPr id="32" name="未知"/>
          <p:cNvSpPr/>
          <p:nvPr/>
        </p:nvSpPr>
        <p:spPr>
          <a:xfrm rot="17582211" flipH="1">
            <a:off x="3258361" y="4749043"/>
            <a:ext cx="319405" cy="458470"/>
          </a:xfrm>
          <a:custGeom>
            <a:avLst/>
            <a:gdLst/>
            <a:ahLst/>
            <a:cxnLst>
              <a:cxn ang="0">
                <a:pos x="1785938" y="0"/>
              </a:cxn>
              <a:cxn ang="0">
                <a:pos x="1779780" y="487530"/>
              </a:cxn>
              <a:cxn ang="0">
                <a:pos x="1748988" y="942557"/>
              </a:cxn>
              <a:cxn ang="0">
                <a:pos x="1699720" y="1365083"/>
              </a:cxn>
              <a:cxn ang="0">
                <a:pos x="1619661" y="1755106"/>
              </a:cxn>
              <a:cxn ang="0">
                <a:pos x="1521127" y="2112628"/>
              </a:cxn>
              <a:cxn ang="0">
                <a:pos x="1391800" y="2437648"/>
              </a:cxn>
              <a:cxn ang="0">
                <a:pos x="1237840" y="2751833"/>
              </a:cxn>
              <a:cxn ang="0">
                <a:pos x="1053088" y="3033517"/>
              </a:cxn>
              <a:cxn ang="0">
                <a:pos x="831385" y="3304367"/>
              </a:cxn>
              <a:cxn ang="0">
                <a:pos x="578890" y="3553549"/>
              </a:cxn>
              <a:cxn ang="0">
                <a:pos x="578890" y="4322762"/>
              </a:cxn>
              <a:cxn ang="0">
                <a:pos x="0" y="2784335"/>
              </a:cxn>
              <a:cxn ang="0">
                <a:pos x="578890" y="1245909"/>
              </a:cxn>
              <a:cxn ang="0">
                <a:pos x="578890" y="2015122"/>
              </a:cxn>
              <a:cxn ang="0">
                <a:pos x="689742" y="1993454"/>
              </a:cxn>
              <a:cxn ang="0">
                <a:pos x="812910" y="1928450"/>
              </a:cxn>
              <a:cxn ang="0">
                <a:pos x="942236" y="1820110"/>
              </a:cxn>
              <a:cxn ang="0">
                <a:pos x="1071563" y="1679268"/>
              </a:cxn>
              <a:cxn ang="0">
                <a:pos x="1207048" y="1516759"/>
              </a:cxn>
              <a:cxn ang="0">
                <a:pos x="1330216" y="1332581"/>
              </a:cxn>
              <a:cxn ang="0">
                <a:pos x="1453384" y="1126735"/>
              </a:cxn>
              <a:cxn ang="0">
                <a:pos x="1558077" y="899221"/>
              </a:cxn>
              <a:cxn ang="0">
                <a:pos x="1650453" y="671707"/>
              </a:cxn>
              <a:cxn ang="0">
                <a:pos x="1718196" y="444194"/>
              </a:cxn>
              <a:cxn ang="0">
                <a:pos x="1767463" y="216680"/>
              </a:cxn>
              <a:cxn ang="0">
                <a:pos x="1779780" y="0"/>
              </a:cxn>
              <a:cxn ang="0">
                <a:pos x="1785938" y="0"/>
              </a:cxn>
            </a:cxnLst>
            <a:rect l="0" t="0" r="0" b="0"/>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alpha val="100000"/>
                </a:schemeClr>
              </a:gs>
              <a:gs pos="100000">
                <a:srgbClr val="AEDFDF">
                  <a:alpha val="100000"/>
                </a:srgbClr>
              </a:gs>
            </a:gsLst>
            <a:lin ang="0" scaled="1"/>
            <a:tileRect/>
          </a:gradFill>
          <a:ln w="9525">
            <a:noFill/>
          </a:ln>
        </p:spPr>
        <p:txBody>
          <a:bodyPr/>
          <a:lstStyle/>
          <a:p>
            <a:endParaRPr lang="zh-CN" altLang="en-US"/>
          </a:p>
        </p:txBody>
      </p:sp>
      <p:sp>
        <p:nvSpPr>
          <p:cNvPr id="33" name="未知"/>
          <p:cNvSpPr/>
          <p:nvPr/>
        </p:nvSpPr>
        <p:spPr>
          <a:xfrm rot="17979450" flipH="1">
            <a:off x="4414878" y="4288909"/>
            <a:ext cx="517525" cy="596900"/>
          </a:xfrm>
          <a:custGeom>
            <a:avLst/>
            <a:gdLst/>
            <a:ahLst/>
            <a:cxnLst>
              <a:cxn ang="0">
                <a:pos x="1785938" y="0"/>
              </a:cxn>
              <a:cxn ang="0">
                <a:pos x="1779780" y="487530"/>
              </a:cxn>
              <a:cxn ang="0">
                <a:pos x="1748988" y="942557"/>
              </a:cxn>
              <a:cxn ang="0">
                <a:pos x="1699720" y="1365083"/>
              </a:cxn>
              <a:cxn ang="0">
                <a:pos x="1619661" y="1755106"/>
              </a:cxn>
              <a:cxn ang="0">
                <a:pos x="1521127" y="2112628"/>
              </a:cxn>
              <a:cxn ang="0">
                <a:pos x="1391800" y="2437648"/>
              </a:cxn>
              <a:cxn ang="0">
                <a:pos x="1237840" y="2751833"/>
              </a:cxn>
              <a:cxn ang="0">
                <a:pos x="1053088" y="3033517"/>
              </a:cxn>
              <a:cxn ang="0">
                <a:pos x="831385" y="3304367"/>
              </a:cxn>
              <a:cxn ang="0">
                <a:pos x="578890" y="3553549"/>
              </a:cxn>
              <a:cxn ang="0">
                <a:pos x="578890" y="4322762"/>
              </a:cxn>
              <a:cxn ang="0">
                <a:pos x="0" y="2784335"/>
              </a:cxn>
              <a:cxn ang="0">
                <a:pos x="578890" y="1245909"/>
              </a:cxn>
              <a:cxn ang="0">
                <a:pos x="578890" y="2015122"/>
              </a:cxn>
              <a:cxn ang="0">
                <a:pos x="689742" y="1993454"/>
              </a:cxn>
              <a:cxn ang="0">
                <a:pos x="812910" y="1928450"/>
              </a:cxn>
              <a:cxn ang="0">
                <a:pos x="942236" y="1820110"/>
              </a:cxn>
              <a:cxn ang="0">
                <a:pos x="1071563" y="1679268"/>
              </a:cxn>
              <a:cxn ang="0">
                <a:pos x="1207048" y="1516759"/>
              </a:cxn>
              <a:cxn ang="0">
                <a:pos x="1330216" y="1332581"/>
              </a:cxn>
              <a:cxn ang="0">
                <a:pos x="1453384" y="1126735"/>
              </a:cxn>
              <a:cxn ang="0">
                <a:pos x="1558077" y="899221"/>
              </a:cxn>
              <a:cxn ang="0">
                <a:pos x="1650453" y="671707"/>
              </a:cxn>
              <a:cxn ang="0">
                <a:pos x="1718196" y="444194"/>
              </a:cxn>
              <a:cxn ang="0">
                <a:pos x="1767463" y="216680"/>
              </a:cxn>
              <a:cxn ang="0">
                <a:pos x="1779780" y="0"/>
              </a:cxn>
              <a:cxn ang="0">
                <a:pos x="1785938" y="0"/>
              </a:cxn>
            </a:cxnLst>
            <a:rect l="0" t="0" r="0" b="0"/>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alpha val="100000"/>
                </a:schemeClr>
              </a:gs>
              <a:gs pos="100000">
                <a:srgbClr val="AEDFDF">
                  <a:alpha val="100000"/>
                </a:srgbClr>
              </a:gs>
            </a:gsLst>
            <a:lin ang="0" scaled="1"/>
            <a:tileRect/>
          </a:gradFill>
          <a:ln w="9525">
            <a:noFill/>
          </a:ln>
        </p:spPr>
        <p:txBody>
          <a:bodyPr/>
          <a:lstStyle/>
          <a:p>
            <a:endParaRPr lang="zh-CN" altLang="en-US"/>
          </a:p>
        </p:txBody>
      </p:sp>
      <p:sp>
        <p:nvSpPr>
          <p:cNvPr id="34" name="未知"/>
          <p:cNvSpPr/>
          <p:nvPr/>
        </p:nvSpPr>
        <p:spPr>
          <a:xfrm rot="17558756" flipH="1">
            <a:off x="5486201" y="3451398"/>
            <a:ext cx="792074" cy="651191"/>
          </a:xfrm>
          <a:custGeom>
            <a:avLst/>
            <a:gdLst/>
            <a:ahLst/>
            <a:cxnLst>
              <a:cxn ang="0">
                <a:pos x="1785938" y="0"/>
              </a:cxn>
              <a:cxn ang="0">
                <a:pos x="1779780" y="487530"/>
              </a:cxn>
              <a:cxn ang="0">
                <a:pos x="1748988" y="942557"/>
              </a:cxn>
              <a:cxn ang="0">
                <a:pos x="1699720" y="1365083"/>
              </a:cxn>
              <a:cxn ang="0">
                <a:pos x="1619661" y="1755106"/>
              </a:cxn>
              <a:cxn ang="0">
                <a:pos x="1521127" y="2112628"/>
              </a:cxn>
              <a:cxn ang="0">
                <a:pos x="1391800" y="2437648"/>
              </a:cxn>
              <a:cxn ang="0">
                <a:pos x="1237840" y="2751833"/>
              </a:cxn>
              <a:cxn ang="0">
                <a:pos x="1053088" y="3033517"/>
              </a:cxn>
              <a:cxn ang="0">
                <a:pos x="831385" y="3304367"/>
              </a:cxn>
              <a:cxn ang="0">
                <a:pos x="578890" y="3553549"/>
              </a:cxn>
              <a:cxn ang="0">
                <a:pos x="578890" y="4322762"/>
              </a:cxn>
              <a:cxn ang="0">
                <a:pos x="0" y="2784335"/>
              </a:cxn>
              <a:cxn ang="0">
                <a:pos x="578890" y="1245909"/>
              </a:cxn>
              <a:cxn ang="0">
                <a:pos x="578890" y="2015122"/>
              </a:cxn>
              <a:cxn ang="0">
                <a:pos x="689742" y="1993454"/>
              </a:cxn>
              <a:cxn ang="0">
                <a:pos x="812910" y="1928450"/>
              </a:cxn>
              <a:cxn ang="0">
                <a:pos x="942236" y="1820110"/>
              </a:cxn>
              <a:cxn ang="0">
                <a:pos x="1071563" y="1679268"/>
              </a:cxn>
              <a:cxn ang="0">
                <a:pos x="1207048" y="1516759"/>
              </a:cxn>
              <a:cxn ang="0">
                <a:pos x="1330216" y="1332581"/>
              </a:cxn>
              <a:cxn ang="0">
                <a:pos x="1453384" y="1126735"/>
              </a:cxn>
              <a:cxn ang="0">
                <a:pos x="1558077" y="899221"/>
              </a:cxn>
              <a:cxn ang="0">
                <a:pos x="1650453" y="671707"/>
              </a:cxn>
              <a:cxn ang="0">
                <a:pos x="1718196" y="444194"/>
              </a:cxn>
              <a:cxn ang="0">
                <a:pos x="1767463" y="216680"/>
              </a:cxn>
              <a:cxn ang="0">
                <a:pos x="1779780" y="0"/>
              </a:cxn>
              <a:cxn ang="0">
                <a:pos x="1785938" y="0"/>
              </a:cxn>
            </a:cxnLst>
            <a:rect l="0" t="0" r="0" b="0"/>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alpha val="100000"/>
                </a:schemeClr>
              </a:gs>
              <a:gs pos="100000">
                <a:srgbClr val="AEDFDF">
                  <a:alpha val="100000"/>
                </a:srgbClr>
              </a:gs>
            </a:gsLst>
            <a:lin ang="0" scaled="1"/>
            <a:tileRect/>
          </a:gradFill>
          <a:ln w="9525">
            <a:noFill/>
          </a:ln>
        </p:spPr>
        <p:txBody>
          <a:bodyPr/>
          <a:lstStyle/>
          <a:p>
            <a:endParaRPr lang="zh-CN" altLang="en-US"/>
          </a:p>
        </p:txBody>
      </p:sp>
      <p:sp>
        <p:nvSpPr>
          <p:cNvPr id="35" name="文本框 22"/>
          <p:cNvSpPr txBox="1"/>
          <p:nvPr/>
        </p:nvSpPr>
        <p:spPr>
          <a:xfrm>
            <a:off x="2928926" y="4429132"/>
            <a:ext cx="595807" cy="276999"/>
          </a:xfrm>
          <a:prstGeom prst="rect">
            <a:avLst/>
          </a:prstGeom>
          <a:solidFill>
            <a:schemeClr val="tx2">
              <a:lumMod val="20000"/>
              <a:lumOff val="80000"/>
            </a:schemeClr>
          </a:solidFill>
        </p:spPr>
        <p:txBody>
          <a:bodyPr wrap="square" rtlCol="0">
            <a:spAutoFit/>
          </a:bodyPr>
          <a:lstStyle/>
          <a:p>
            <a:r>
              <a:rPr lang="en-US" altLang="zh-CN" sz="1200" dirty="0"/>
              <a:t>11.4%</a:t>
            </a:r>
          </a:p>
        </p:txBody>
      </p:sp>
      <p:sp>
        <p:nvSpPr>
          <p:cNvPr id="36" name="文本框 25"/>
          <p:cNvSpPr txBox="1"/>
          <p:nvPr/>
        </p:nvSpPr>
        <p:spPr>
          <a:xfrm>
            <a:off x="4071934" y="4214818"/>
            <a:ext cx="571503" cy="276999"/>
          </a:xfrm>
          <a:prstGeom prst="rect">
            <a:avLst/>
          </a:prstGeom>
          <a:solidFill>
            <a:schemeClr val="tx2">
              <a:lumMod val="20000"/>
              <a:lumOff val="80000"/>
            </a:schemeClr>
          </a:solidFill>
        </p:spPr>
        <p:txBody>
          <a:bodyPr wrap="square" rtlCol="0">
            <a:spAutoFit/>
          </a:bodyPr>
          <a:lstStyle/>
          <a:p>
            <a:r>
              <a:rPr lang="en-US" altLang="zh-CN" sz="1200" dirty="0"/>
              <a:t>43.6%</a:t>
            </a:r>
          </a:p>
        </p:txBody>
      </p:sp>
      <p:sp>
        <p:nvSpPr>
          <p:cNvPr id="37" name="文本框 26"/>
          <p:cNvSpPr txBox="1"/>
          <p:nvPr/>
        </p:nvSpPr>
        <p:spPr>
          <a:xfrm>
            <a:off x="5286380" y="3500438"/>
            <a:ext cx="500066" cy="276999"/>
          </a:xfrm>
          <a:prstGeom prst="rect">
            <a:avLst/>
          </a:prstGeom>
          <a:solidFill>
            <a:schemeClr val="tx2">
              <a:lumMod val="20000"/>
              <a:lumOff val="80000"/>
            </a:schemeClr>
          </a:solidFill>
        </p:spPr>
        <p:txBody>
          <a:bodyPr wrap="square" rtlCol="0">
            <a:spAutoFit/>
          </a:bodyPr>
          <a:lstStyle/>
          <a:p>
            <a:r>
              <a:rPr lang="en-US" altLang="zh-CN" sz="1200" dirty="0"/>
              <a:t> </a:t>
            </a:r>
            <a:r>
              <a:rPr lang="en-US" altLang="zh-CN" sz="1200" dirty="0" smtClean="0"/>
              <a:t>37</a:t>
            </a:r>
            <a:r>
              <a:rPr lang="en-US" altLang="zh-CN" sz="12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1000"/>
                                        <p:tgtEl>
                                          <p:spTgt spid="8"/>
                                        </p:tgtEl>
                                      </p:cBhvr>
                                    </p:animEffect>
                                  </p:childTnLst>
                                </p:cTn>
                              </p:par>
                            </p:childTnLst>
                          </p:cTn>
                        </p:par>
                        <p:par>
                          <p:cTn id="14" fill="hold">
                            <p:stCondLst>
                              <p:cond delay="2000"/>
                            </p:stCondLst>
                            <p:childTnLst>
                              <p:par>
                                <p:cTn id="15" presetID="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2500"/>
                            </p:stCondLst>
                            <p:childTnLst>
                              <p:par>
                                <p:cTn id="20" presetID="22" presetClass="entr" presetSubtype="8"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par>
                          <p:cTn id="25" fill="hold">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3500"/>
                            </p:stCondLst>
                            <p:childTnLst>
                              <p:par>
                                <p:cTn id="32" presetID="1" presetClass="entr" presetSubtype="0" fill="hold" grpId="1" nodeType="after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par>
                          <p:cTn id="40" fill="hold">
                            <p:stCondLst>
                              <p:cond delay="4000"/>
                            </p:stCondLst>
                            <p:childTnLst>
                              <p:par>
                                <p:cTn id="41" presetID="1"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par>
                          <p:cTn id="43" fill="hold">
                            <p:stCondLst>
                              <p:cond delay="4000"/>
                            </p:stCondLst>
                            <p:childTnLst>
                              <p:par>
                                <p:cTn id="44" presetID="22" presetClass="entr" presetSubtype="4"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par>
                          <p:cTn id="49" fill="hold">
                            <p:stCondLst>
                              <p:cond delay="4500"/>
                            </p:stCondLst>
                            <p:childTnLst>
                              <p:par>
                                <p:cTn id="50" presetID="1" presetClass="entr" presetSubtype="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par>
                          <p:cTn id="52" fill="hold">
                            <p:stCondLst>
                              <p:cond delay="4500"/>
                            </p:stCondLst>
                            <p:childTnLst>
                              <p:par>
                                <p:cTn id="53" presetID="22" presetClass="entr" presetSubtype="4"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childTnLst>
                          </p:cTn>
                        </p:par>
                        <p:par>
                          <p:cTn id="58" fill="hold">
                            <p:stCondLst>
                              <p:cond delay="5000"/>
                            </p:stCondLst>
                            <p:childTnLst>
                              <p:par>
                                <p:cTn id="59" presetID="1" presetClass="entr" presetSubtype="0"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500"/>
                                        <p:tgtEl>
                                          <p:spTgt spid="32"/>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par>
                          <p:cTn id="67" fill="hold">
                            <p:stCondLst>
                              <p:cond delay="5500"/>
                            </p:stCondLst>
                            <p:childTnLst>
                              <p:par>
                                <p:cTn id="68" presetID="22" presetClass="entr" presetSubtype="8"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left)">
                                      <p:cBhvr>
                                        <p:cTn id="70" dur="500"/>
                                        <p:tgtEl>
                                          <p:spTgt spid="33"/>
                                        </p:tgtEl>
                                      </p:cBhvr>
                                    </p:animEffec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left)">
                                      <p:cBhvr>
                                        <p:cTn id="76" dur="500"/>
                                        <p:tgtEl>
                                          <p:spTgt spid="34"/>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9" grpId="0" bldLvl="0" animBg="1"/>
      <p:bldP spid="20" grpId="0"/>
      <p:bldP spid="21" grpId="0" bldLvl="0" animBg="1"/>
      <p:bldP spid="22" grpId="0"/>
      <p:bldP spid="23" grpId="0" bldLvl="0" animBg="1"/>
      <p:bldP spid="24" grpId="0" bldLvl="0" animBg="1"/>
      <p:bldP spid="25" grpId="0"/>
      <p:bldP spid="26" grpId="0"/>
      <p:bldP spid="27" grpId="0"/>
      <p:bldP spid="28" grpId="0"/>
      <p:bldP spid="28" grpId="1"/>
      <p:bldP spid="29" grpId="0"/>
      <p:bldP spid="30" grpId="0"/>
      <p:bldP spid="31" grpId="0"/>
      <p:bldP spid="32" grpId="0" bldLvl="0" animBg="1"/>
      <p:bldP spid="33" grpId="0" bldLvl="0" animBg="1"/>
      <p:bldP spid="34" grpId="0" bldLvl="0" animBg="1"/>
      <p:bldP spid="35" grpId="0" bldLvl="0" animBg="1"/>
      <p:bldP spid="36" grpId="0" bldLvl="0" animBg="1"/>
      <p:bldP spid="37"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57158" y="294588"/>
            <a:ext cx="8229600" cy="63408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Positive  effect</a:t>
            </a:r>
            <a:endParaRPr kumimoji="0" lang="zh-CN" alt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cxnSp>
        <p:nvCxnSpPr>
          <p:cNvPr id="5" name="直接连接符 4"/>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14348"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42910" y="1285860"/>
            <a:ext cx="3262432"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“三师共管”签约服务成效</a:t>
            </a:r>
          </a:p>
        </p:txBody>
      </p:sp>
      <p:sp>
        <p:nvSpPr>
          <p:cNvPr id="8" name="矩形 7"/>
          <p:cNvSpPr/>
          <p:nvPr/>
        </p:nvSpPr>
        <p:spPr>
          <a:xfrm>
            <a:off x="357158" y="1928802"/>
            <a:ext cx="5643602"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三、基层工作人员收入增加</a:t>
            </a:r>
          </a:p>
        </p:txBody>
      </p:sp>
      <p:sp>
        <p:nvSpPr>
          <p:cNvPr id="9" name="TextBox 124"/>
          <p:cNvSpPr txBox="1"/>
          <p:nvPr/>
        </p:nvSpPr>
        <p:spPr>
          <a:xfrm>
            <a:off x="1285852" y="2298521"/>
            <a:ext cx="6215106" cy="830997"/>
          </a:xfrm>
          <a:prstGeom prst="rect">
            <a:avLst/>
          </a:prstGeom>
          <a:noFill/>
        </p:spPr>
        <p:txBody>
          <a:bodyPr wrap="square" rtlCol="0">
            <a:spAutoFit/>
          </a:bodyPr>
          <a:lstStyle/>
          <a:p>
            <a:pPr>
              <a:lnSpc>
                <a:spcPct val="150000"/>
              </a:lnSpc>
            </a:pPr>
            <a:r>
              <a:rPr lang="en-US" altLang="zh-CN" sz="1600" dirty="0" smtClean="0">
                <a:solidFill>
                  <a:schemeClr val="bg1"/>
                </a:solidFill>
                <a:latin typeface="仿宋_GB2312" pitchFamily="49" charset="-122"/>
                <a:ea typeface="仿宋_GB2312" pitchFamily="49" charset="-122"/>
                <a:sym typeface="+mn-ea"/>
              </a:rPr>
              <a:t>2010</a:t>
            </a:r>
            <a:r>
              <a:rPr lang="zh-CN" altLang="en-US" sz="1600" dirty="0" smtClean="0">
                <a:solidFill>
                  <a:schemeClr val="bg1"/>
                </a:solidFill>
                <a:latin typeface="仿宋_GB2312" pitchFamily="49" charset="-122"/>
                <a:ea typeface="仿宋_GB2312" pitchFamily="49" charset="-122"/>
                <a:sym typeface="+mn-ea"/>
              </a:rPr>
              <a:t>年仅平均不到</a:t>
            </a:r>
            <a:r>
              <a:rPr lang="en-US" altLang="zh-CN" sz="1600" dirty="0" smtClean="0">
                <a:solidFill>
                  <a:schemeClr val="bg1"/>
                </a:solidFill>
                <a:latin typeface="仿宋_GB2312" pitchFamily="49" charset="-122"/>
                <a:ea typeface="仿宋_GB2312" pitchFamily="49" charset="-122"/>
                <a:sym typeface="+mn-ea"/>
              </a:rPr>
              <a:t>7</a:t>
            </a:r>
            <a:r>
              <a:rPr lang="zh-CN" altLang="en-US" sz="1600" dirty="0" smtClean="0">
                <a:solidFill>
                  <a:schemeClr val="bg1"/>
                </a:solidFill>
                <a:latin typeface="仿宋_GB2312" pitchFamily="49" charset="-122"/>
                <a:ea typeface="仿宋_GB2312" pitchFamily="49" charset="-122"/>
                <a:sym typeface="+mn-ea"/>
              </a:rPr>
              <a:t>万元，</a:t>
            </a:r>
            <a:r>
              <a:rPr lang="en-US" altLang="zh-CN" sz="1600" dirty="0" smtClean="0">
                <a:solidFill>
                  <a:schemeClr val="bg1"/>
                </a:solidFill>
                <a:latin typeface="仿宋_GB2312" pitchFamily="49" charset="-122"/>
                <a:ea typeface="仿宋_GB2312" pitchFamily="49" charset="-122"/>
                <a:sym typeface="+mn-ea"/>
              </a:rPr>
              <a:t>2016</a:t>
            </a:r>
            <a:r>
              <a:rPr lang="zh-CN" altLang="en-US" sz="1600" dirty="0" smtClean="0">
                <a:solidFill>
                  <a:schemeClr val="bg1"/>
                </a:solidFill>
                <a:latin typeface="仿宋_GB2312" pitchFamily="49" charset="-122"/>
                <a:ea typeface="仿宋_GB2312" pitchFamily="49" charset="-122"/>
                <a:sym typeface="+mn-ea"/>
              </a:rPr>
              <a:t>年基层工作人员平均收入水平</a:t>
            </a:r>
            <a:r>
              <a:rPr lang="en-US" altLang="zh-CN" sz="1600" dirty="0" smtClean="0">
                <a:solidFill>
                  <a:schemeClr val="bg1"/>
                </a:solidFill>
                <a:latin typeface="仿宋_GB2312" pitchFamily="49" charset="-122"/>
                <a:ea typeface="仿宋_GB2312" pitchFamily="49" charset="-122"/>
                <a:sym typeface="+mn-ea"/>
              </a:rPr>
              <a:t>17</a:t>
            </a:r>
            <a:r>
              <a:rPr lang="zh-CN" altLang="en-US" sz="1600" dirty="0" smtClean="0">
                <a:solidFill>
                  <a:schemeClr val="bg1"/>
                </a:solidFill>
                <a:latin typeface="仿宋_GB2312" pitchFamily="49" charset="-122"/>
                <a:ea typeface="仿宋_GB2312" pitchFamily="49" charset="-122"/>
                <a:sym typeface="+mn-ea"/>
              </a:rPr>
              <a:t>万元，</a:t>
            </a:r>
            <a:r>
              <a:rPr lang="zh-CN" altLang="en-US" sz="1600" b="1" dirty="0" smtClean="0">
                <a:solidFill>
                  <a:srgbClr val="FF0000"/>
                </a:solidFill>
                <a:latin typeface="仿宋_GB2312" pitchFamily="49" charset="-122"/>
                <a:ea typeface="仿宋_GB2312" pitchFamily="49" charset="-122"/>
                <a:sym typeface="+mn-ea"/>
              </a:rPr>
              <a:t>增幅达</a:t>
            </a:r>
            <a:r>
              <a:rPr lang="en-US" altLang="zh-CN" sz="1600" b="1" dirty="0" smtClean="0">
                <a:solidFill>
                  <a:srgbClr val="FF0000"/>
                </a:solidFill>
                <a:latin typeface="仿宋_GB2312" pitchFamily="49" charset="-122"/>
                <a:ea typeface="仿宋_GB2312" pitchFamily="49" charset="-122"/>
                <a:sym typeface="+mn-ea"/>
              </a:rPr>
              <a:t>144.7%</a:t>
            </a:r>
            <a:r>
              <a:rPr lang="zh-CN" altLang="en-US" sz="1600" dirty="0" smtClean="0">
                <a:solidFill>
                  <a:schemeClr val="bg1"/>
                </a:solidFill>
                <a:latin typeface="仿宋_GB2312" pitchFamily="49" charset="-122"/>
                <a:ea typeface="仿宋_GB2312" pitchFamily="49" charset="-122"/>
                <a:sym typeface="+mn-ea"/>
              </a:rPr>
              <a:t>，一线人员平均收入</a:t>
            </a:r>
            <a:r>
              <a:rPr lang="zh-CN" altLang="en-US" sz="1600" b="1" dirty="0" smtClean="0">
                <a:solidFill>
                  <a:srgbClr val="FF0000"/>
                </a:solidFill>
                <a:latin typeface="仿宋_GB2312" pitchFamily="49" charset="-122"/>
                <a:ea typeface="仿宋_GB2312" pitchFamily="49" charset="-122"/>
                <a:sym typeface="+mn-ea"/>
              </a:rPr>
              <a:t>突破</a:t>
            </a:r>
            <a:r>
              <a:rPr lang="en-US" altLang="zh-CN" sz="1600" b="1" dirty="0" smtClean="0">
                <a:solidFill>
                  <a:srgbClr val="FF0000"/>
                </a:solidFill>
                <a:latin typeface="仿宋_GB2312" pitchFamily="49" charset="-122"/>
                <a:ea typeface="仿宋_GB2312" pitchFamily="49" charset="-122"/>
                <a:sym typeface="+mn-ea"/>
              </a:rPr>
              <a:t>22</a:t>
            </a:r>
            <a:r>
              <a:rPr lang="zh-CN" altLang="en-US" sz="1600" b="1" dirty="0" smtClean="0">
                <a:solidFill>
                  <a:srgbClr val="FF0000"/>
                </a:solidFill>
                <a:latin typeface="仿宋_GB2312" pitchFamily="49" charset="-122"/>
                <a:ea typeface="仿宋_GB2312" pitchFamily="49" charset="-122"/>
                <a:sym typeface="+mn-ea"/>
              </a:rPr>
              <a:t>万元</a:t>
            </a:r>
            <a:r>
              <a:rPr lang="zh-CN" altLang="en-US" sz="1600" dirty="0" smtClean="0">
                <a:solidFill>
                  <a:schemeClr val="bg1"/>
                </a:solidFill>
                <a:latin typeface="仿宋_GB2312" pitchFamily="49" charset="-122"/>
                <a:ea typeface="仿宋_GB2312" pitchFamily="49" charset="-122"/>
                <a:sym typeface="+mn-ea"/>
              </a:rPr>
              <a:t>。医生干活更有劲头。</a:t>
            </a:r>
            <a:endParaRPr lang="en-US" altLang="zh-CN" sz="1600" dirty="0" smtClean="0">
              <a:solidFill>
                <a:schemeClr val="bg1"/>
              </a:solidFill>
              <a:latin typeface="仿宋_GB2312" pitchFamily="49" charset="-122"/>
              <a:ea typeface="仿宋_GB2312" pitchFamily="49" charset="-122"/>
              <a:sym typeface="+mn-ea"/>
            </a:endParaRPr>
          </a:p>
        </p:txBody>
      </p:sp>
      <p:graphicFrame>
        <p:nvGraphicFramePr>
          <p:cNvPr id="1026" name="Object 2" descr="image59"/>
          <p:cNvGraphicFramePr>
            <a:graphicFrameLocks/>
          </p:cNvGraphicFramePr>
          <p:nvPr/>
        </p:nvGraphicFramePr>
        <p:xfrm>
          <a:off x="1785918" y="3214686"/>
          <a:ext cx="5143536" cy="3000396"/>
        </p:xfrm>
        <a:graphic>
          <a:graphicData uri="http://schemas.openxmlformats.org/presentationml/2006/ole">
            <p:oleObj spid="_x0000_s1025" r:id="rId3" imgW="5848310" imgH="3628989" progId="">
              <p:embed/>
            </p:oleObj>
          </a:graphicData>
        </a:graphic>
      </p:graphicFrame>
      <p:sp>
        <p:nvSpPr>
          <p:cNvPr id="12" name="TextBox 53"/>
          <p:cNvSpPr txBox="1"/>
          <p:nvPr/>
        </p:nvSpPr>
        <p:spPr>
          <a:xfrm>
            <a:off x="2172860" y="6267472"/>
            <a:ext cx="4370092" cy="304800"/>
          </a:xfrm>
          <a:prstGeom prst="rect">
            <a:avLst/>
          </a:prstGeom>
          <a:noFill/>
          <a:ln w="9525">
            <a:noFill/>
          </a:ln>
        </p:spPr>
        <p:txBody>
          <a:bodyPr wrap="square" anchor="t">
            <a:spAutoFit/>
          </a:bodyPr>
          <a:lstStyle/>
          <a:p>
            <a:pPr lvl="0" indent="0" algn="r"/>
            <a:r>
              <a:rPr lang="en-US" altLang="zh-CN" sz="1400" dirty="0">
                <a:solidFill>
                  <a:srgbClr val="262626"/>
                </a:solidFill>
                <a:latin typeface="黑体" panose="02010609060101010101" pitchFamily="2" charset="-122"/>
                <a:ea typeface="黑体" panose="02010609060101010101" pitchFamily="2" charset="-122"/>
              </a:rPr>
              <a:t>2010-2016</a:t>
            </a:r>
            <a:r>
              <a:rPr lang="zh-CN" altLang="en-US" sz="1400" dirty="0">
                <a:solidFill>
                  <a:srgbClr val="262626"/>
                </a:solidFill>
                <a:latin typeface="黑体" panose="02010609060101010101" pitchFamily="2" charset="-122"/>
                <a:ea typeface="黑体" panose="02010609060101010101" pitchFamily="2" charset="-122"/>
              </a:rPr>
              <a:t>年基层工作人员平均收入</a:t>
            </a:r>
            <a:r>
              <a:rPr lang="zh-CN" altLang="en-US" sz="1200" dirty="0">
                <a:solidFill>
                  <a:srgbClr val="262626"/>
                </a:solidFill>
                <a:latin typeface="黑体" panose="02010609060101010101" pitchFamily="2" charset="-122"/>
                <a:ea typeface="黑体" panose="02010609060101010101" pitchFamily="2" charset="-122"/>
              </a:rPr>
              <a:t>（</a:t>
            </a:r>
            <a:r>
              <a:rPr lang="zh-CN" altLang="zh-CN" sz="1200" dirty="0">
                <a:solidFill>
                  <a:srgbClr val="262626"/>
                </a:solidFill>
                <a:latin typeface="黑体" panose="02010609060101010101" pitchFamily="2" charset="-122"/>
                <a:ea typeface="黑体" panose="02010609060101010101" pitchFamily="2" charset="-122"/>
              </a:rPr>
              <a:t>单位：万元）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1500"/>
                            </p:stCondLst>
                            <p:childTnLst>
                              <p:par>
                                <p:cTn id="15" presetID="22" presetClass="entr" presetSubtype="8" fill="hold" nodeType="afterEffect">
                                  <p:stCondLst>
                                    <p:cond delay="500"/>
                                  </p:stCondLst>
                                  <p:childTnLst>
                                    <p:set>
                                      <p:cBhvr>
                                        <p:cTn id="16" dur="1" fill="hold">
                                          <p:stCondLst>
                                            <p:cond delay="0"/>
                                          </p:stCondLst>
                                        </p:cTn>
                                        <p:tgtEl>
                                          <p:spTgt spid="1026"/>
                                        </p:tgtEl>
                                        <p:attrNameLst>
                                          <p:attrName>style.visibility</p:attrName>
                                        </p:attrNameLst>
                                      </p:cBhvr>
                                      <p:to>
                                        <p:strVal val="visible"/>
                                      </p:to>
                                    </p:set>
                                    <p:animEffect transition="in" filter="wipe(left)">
                                      <p:cBhvr>
                                        <p:cTn id="17" dur="500"/>
                                        <p:tgtEl>
                                          <p:spTgt spid="1026"/>
                                        </p:tgtEl>
                                      </p:cBhvr>
                                    </p:animEffect>
                                  </p:childTnLst>
                                </p:cTn>
                              </p:par>
                              <p:par>
                                <p:cTn id="18" presetID="1" presetClass="entr" presetSubtype="0"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357158" y="294588"/>
            <a:ext cx="8229600" cy="63408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Positive  effect</a:t>
            </a:r>
            <a:endParaRPr kumimoji="0" lang="zh-CN" alt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cxnSp>
        <p:nvCxnSpPr>
          <p:cNvPr id="4" name="直接连接符 3"/>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14348"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642910" y="1285860"/>
            <a:ext cx="3262432"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“三师共管”签约服务成效</a:t>
            </a:r>
          </a:p>
        </p:txBody>
      </p:sp>
      <p:sp>
        <p:nvSpPr>
          <p:cNvPr id="8" name="矩形 7"/>
          <p:cNvSpPr/>
          <p:nvPr/>
        </p:nvSpPr>
        <p:spPr>
          <a:xfrm>
            <a:off x="428596" y="1916660"/>
            <a:ext cx="5429288"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四、两病“三师共管”前后变化</a:t>
            </a:r>
          </a:p>
        </p:txBody>
      </p:sp>
      <p:sp>
        <p:nvSpPr>
          <p:cNvPr id="9" name="任意多边形 11"/>
          <p:cNvSpPr/>
          <p:nvPr/>
        </p:nvSpPr>
        <p:spPr>
          <a:xfrm flipV="1">
            <a:off x="285720" y="2428868"/>
            <a:ext cx="8464550" cy="1295400"/>
          </a:xfrm>
          <a:custGeom>
            <a:avLst/>
            <a:gdLst/>
            <a:ahLst/>
            <a:cxnLst>
              <a:cxn ang="0">
                <a:pos x="0" y="0"/>
              </a:cxn>
              <a:cxn ang="0">
                <a:pos x="4058246" y="0"/>
              </a:cxn>
              <a:cxn ang="0">
                <a:pos x="4503392" y="1628775"/>
              </a:cxn>
              <a:cxn ang="0">
                <a:pos x="9124950" y="1628775"/>
              </a:cxn>
            </a:cxnLst>
            <a:rect l="0" t="0" r="0" b="0"/>
            <a:pathLst>
              <a:path w="10521680" h="1828800">
                <a:moveTo>
                  <a:pt x="0" y="0"/>
                </a:moveTo>
                <a:lnTo>
                  <a:pt x="4920553" y="0"/>
                </a:lnTo>
                <a:lnTo>
                  <a:pt x="5412652" y="1828800"/>
                </a:lnTo>
                <a:lnTo>
                  <a:pt x="10521680" y="1828800"/>
                </a:lnTo>
              </a:path>
            </a:pathLst>
          </a:custGeom>
          <a:noFill/>
          <a:ln w="57150" cap="flat" cmpd="sng">
            <a:solidFill>
              <a:srgbClr val="FFFF33"/>
            </a:solidFill>
            <a:prstDash val="solid"/>
            <a:round/>
            <a:headEnd type="none" w="med" len="med"/>
            <a:tailEnd type="none" w="med" len="med"/>
          </a:ln>
        </p:spPr>
        <p:txBody>
          <a:bodyPr/>
          <a:lstStyle/>
          <a:p>
            <a:endParaRPr lang="zh-CN" altLang="en-US"/>
          </a:p>
        </p:txBody>
      </p:sp>
      <p:grpSp>
        <p:nvGrpSpPr>
          <p:cNvPr id="10" name="组合 19"/>
          <p:cNvGrpSpPr/>
          <p:nvPr/>
        </p:nvGrpSpPr>
        <p:grpSpPr>
          <a:xfrm>
            <a:off x="857224" y="3376416"/>
            <a:ext cx="693738" cy="692150"/>
            <a:chOff x="990600" y="2613025"/>
            <a:chExt cx="692150" cy="692150"/>
          </a:xfrm>
        </p:grpSpPr>
        <p:sp>
          <p:nvSpPr>
            <p:cNvPr id="11" name="椭圆 10"/>
            <p:cNvSpPr/>
            <p:nvPr/>
          </p:nvSpPr>
          <p:spPr>
            <a:xfrm>
              <a:off x="990600" y="2613025"/>
              <a:ext cx="692150" cy="692150"/>
            </a:xfrm>
            <a:prstGeom prst="ellipse">
              <a:avLst/>
            </a:prstGeom>
            <a:solidFill>
              <a:schemeClr val="bg1"/>
            </a:solidFill>
            <a:ln w="6350">
              <a:solidFill>
                <a:srgbClr val="3B79C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Impact" panose="020B0806030902050204" pitchFamily="34" charset="0"/>
                <a:ea typeface="+mn-ea"/>
                <a:cs typeface="+mn-cs"/>
              </a:endParaRPr>
            </a:p>
          </p:txBody>
        </p:sp>
        <p:sp>
          <p:nvSpPr>
            <p:cNvPr id="12" name="椭圆 11"/>
            <p:cNvSpPr/>
            <p:nvPr/>
          </p:nvSpPr>
          <p:spPr>
            <a:xfrm>
              <a:off x="1066626" y="2689225"/>
              <a:ext cx="540099" cy="539750"/>
            </a:xfrm>
            <a:prstGeom prst="ellipse">
              <a:avLst/>
            </a:prstGeom>
            <a:solidFill>
              <a:srgbClr val="3B79CE"/>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Impact" panose="020B0806030902050204" pitchFamily="34" charset="0"/>
                  <a:ea typeface="+mn-ea"/>
                  <a:cs typeface="+mn-cs"/>
                </a:rPr>
                <a:t>1</a:t>
              </a:r>
              <a:endParaRPr kumimoji="0" lang="zh-CN" altLang="en-US" sz="1800" b="0" i="0" u="none" strike="noStrike" kern="1200" cap="none" spc="0" normalizeH="0" baseline="0" noProof="0" dirty="0">
                <a:ln>
                  <a:noFill/>
                </a:ln>
                <a:solidFill>
                  <a:srgbClr val="FFFFFF"/>
                </a:solidFill>
                <a:effectLst/>
                <a:uLnTx/>
                <a:uFillTx/>
                <a:latin typeface="Impact" panose="020B0806030902050204" pitchFamily="34" charset="0"/>
                <a:ea typeface="+mn-ea"/>
                <a:cs typeface="+mn-cs"/>
              </a:endParaRPr>
            </a:p>
          </p:txBody>
        </p:sp>
      </p:grpSp>
      <p:grpSp>
        <p:nvGrpSpPr>
          <p:cNvPr id="13" name="组合 26"/>
          <p:cNvGrpSpPr/>
          <p:nvPr/>
        </p:nvGrpSpPr>
        <p:grpSpPr>
          <a:xfrm>
            <a:off x="2801432" y="3376416"/>
            <a:ext cx="693738" cy="692150"/>
            <a:chOff x="990600" y="2613025"/>
            <a:chExt cx="692150" cy="692150"/>
          </a:xfrm>
        </p:grpSpPr>
        <p:sp>
          <p:nvSpPr>
            <p:cNvPr id="14" name="椭圆 13"/>
            <p:cNvSpPr/>
            <p:nvPr/>
          </p:nvSpPr>
          <p:spPr>
            <a:xfrm>
              <a:off x="990600" y="2613025"/>
              <a:ext cx="692150" cy="692150"/>
            </a:xfrm>
            <a:prstGeom prst="ellipse">
              <a:avLst/>
            </a:prstGeom>
            <a:solidFill>
              <a:schemeClr val="bg1"/>
            </a:solidFill>
            <a:ln w="6350">
              <a:solidFill>
                <a:srgbClr val="3B79C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Impact" panose="020B0806030902050204" pitchFamily="34" charset="0"/>
                <a:ea typeface="+mn-ea"/>
                <a:cs typeface="+mn-cs"/>
              </a:endParaRPr>
            </a:p>
          </p:txBody>
        </p:sp>
        <p:sp>
          <p:nvSpPr>
            <p:cNvPr id="15" name="椭圆 14"/>
            <p:cNvSpPr/>
            <p:nvPr/>
          </p:nvSpPr>
          <p:spPr>
            <a:xfrm>
              <a:off x="1066626" y="2689225"/>
              <a:ext cx="540099" cy="539750"/>
            </a:xfrm>
            <a:prstGeom prst="ellipse">
              <a:avLst/>
            </a:prstGeom>
            <a:solidFill>
              <a:srgbClr val="3B79CE"/>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Impact" panose="020B0806030902050204" pitchFamily="34" charset="0"/>
                  <a:ea typeface="+mn-ea"/>
                  <a:cs typeface="+mn-cs"/>
                </a:rPr>
                <a:t>2</a:t>
              </a:r>
              <a:endParaRPr kumimoji="0" lang="zh-CN" altLang="en-US" sz="1800" b="0" i="0" u="none" strike="noStrike" kern="1200" cap="none" spc="0" normalizeH="0" baseline="0" noProof="0">
                <a:ln>
                  <a:noFill/>
                </a:ln>
                <a:solidFill>
                  <a:srgbClr val="FFFFFF"/>
                </a:solidFill>
                <a:effectLst/>
                <a:uLnTx/>
                <a:uFillTx/>
                <a:latin typeface="Impact" panose="020B0806030902050204" pitchFamily="34" charset="0"/>
                <a:ea typeface="+mn-ea"/>
                <a:cs typeface="+mn-cs"/>
              </a:endParaRPr>
            </a:p>
          </p:txBody>
        </p:sp>
      </p:grpSp>
      <p:sp>
        <p:nvSpPr>
          <p:cNvPr id="16" name="上下箭头 15"/>
          <p:cNvSpPr/>
          <p:nvPr/>
        </p:nvSpPr>
        <p:spPr>
          <a:xfrm>
            <a:off x="1105268" y="3023204"/>
            <a:ext cx="214315" cy="293369"/>
          </a:xfrm>
          <a:prstGeom prst="upDown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mn-lt"/>
              <a:ea typeface="+mn-ea"/>
              <a:cs typeface="+mn-cs"/>
            </a:endParaRPr>
          </a:p>
        </p:txBody>
      </p:sp>
      <p:sp>
        <p:nvSpPr>
          <p:cNvPr id="17" name="上下箭头 16"/>
          <p:cNvSpPr/>
          <p:nvPr/>
        </p:nvSpPr>
        <p:spPr>
          <a:xfrm>
            <a:off x="3034094" y="3052956"/>
            <a:ext cx="214315" cy="293369"/>
          </a:xfrm>
          <a:prstGeom prst="upDown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mn-lt"/>
              <a:ea typeface="+mn-ea"/>
              <a:cs typeface="+mn-cs"/>
            </a:endParaRPr>
          </a:p>
        </p:txBody>
      </p:sp>
      <p:grpSp>
        <p:nvGrpSpPr>
          <p:cNvPr id="18" name="组合 29"/>
          <p:cNvGrpSpPr/>
          <p:nvPr/>
        </p:nvGrpSpPr>
        <p:grpSpPr>
          <a:xfrm>
            <a:off x="5299785" y="2081105"/>
            <a:ext cx="692150" cy="692150"/>
            <a:chOff x="990600" y="2613025"/>
            <a:chExt cx="692150" cy="692150"/>
          </a:xfrm>
        </p:grpSpPr>
        <p:sp>
          <p:nvSpPr>
            <p:cNvPr id="19" name="椭圆 18"/>
            <p:cNvSpPr/>
            <p:nvPr/>
          </p:nvSpPr>
          <p:spPr>
            <a:xfrm>
              <a:off x="990600" y="2613025"/>
              <a:ext cx="692150" cy="692150"/>
            </a:xfrm>
            <a:prstGeom prst="ellipse">
              <a:avLst/>
            </a:prstGeom>
            <a:solidFill>
              <a:schemeClr val="bg1"/>
            </a:solidFill>
            <a:ln w="6350">
              <a:solidFill>
                <a:srgbClr val="3B79C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Impact" panose="020B0806030902050204" pitchFamily="34" charset="0"/>
                <a:ea typeface="+mn-ea"/>
                <a:cs typeface="+mn-cs"/>
              </a:endParaRPr>
            </a:p>
          </p:txBody>
        </p:sp>
        <p:sp>
          <p:nvSpPr>
            <p:cNvPr id="20" name="椭圆 19"/>
            <p:cNvSpPr/>
            <p:nvPr/>
          </p:nvSpPr>
          <p:spPr>
            <a:xfrm>
              <a:off x="1066800" y="2689225"/>
              <a:ext cx="539750" cy="539750"/>
            </a:xfrm>
            <a:prstGeom prst="ellipse">
              <a:avLst/>
            </a:prstGeom>
            <a:solidFill>
              <a:srgbClr val="3B79CE"/>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Impact" panose="020B0806030902050204" pitchFamily="34" charset="0"/>
                  <a:ea typeface="+mn-ea"/>
                  <a:cs typeface="+mn-cs"/>
                </a:rPr>
                <a:t>3</a:t>
              </a:r>
              <a:endParaRPr kumimoji="0" lang="zh-CN" altLang="en-US" sz="1800" b="0" i="0" u="none" strike="noStrike" kern="1200" cap="none" spc="0" normalizeH="0" baseline="0" noProof="0" dirty="0">
                <a:ln>
                  <a:noFill/>
                </a:ln>
                <a:solidFill>
                  <a:srgbClr val="FFFFFF"/>
                </a:solidFill>
                <a:effectLst/>
                <a:uLnTx/>
                <a:uFillTx/>
                <a:latin typeface="Impact" panose="020B0806030902050204" pitchFamily="34" charset="0"/>
                <a:ea typeface="+mn-ea"/>
                <a:cs typeface="+mn-cs"/>
              </a:endParaRPr>
            </a:p>
          </p:txBody>
        </p:sp>
      </p:grpSp>
      <p:grpSp>
        <p:nvGrpSpPr>
          <p:cNvPr id="21" name="组合 32"/>
          <p:cNvGrpSpPr/>
          <p:nvPr/>
        </p:nvGrpSpPr>
        <p:grpSpPr>
          <a:xfrm>
            <a:off x="7339228" y="2081105"/>
            <a:ext cx="693738" cy="692150"/>
            <a:chOff x="990600" y="2613025"/>
            <a:chExt cx="692150" cy="692150"/>
          </a:xfrm>
        </p:grpSpPr>
        <p:sp>
          <p:nvSpPr>
            <p:cNvPr id="22" name="椭圆 21"/>
            <p:cNvSpPr/>
            <p:nvPr/>
          </p:nvSpPr>
          <p:spPr>
            <a:xfrm>
              <a:off x="990600" y="2613025"/>
              <a:ext cx="692150" cy="692150"/>
            </a:xfrm>
            <a:prstGeom prst="ellipse">
              <a:avLst/>
            </a:prstGeom>
            <a:solidFill>
              <a:schemeClr val="bg1"/>
            </a:solidFill>
            <a:ln w="6350">
              <a:solidFill>
                <a:srgbClr val="3B79C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Impact" panose="020B0806030902050204" pitchFamily="34" charset="0"/>
                <a:ea typeface="+mn-ea"/>
                <a:cs typeface="+mn-cs"/>
              </a:endParaRPr>
            </a:p>
          </p:txBody>
        </p:sp>
        <p:sp>
          <p:nvSpPr>
            <p:cNvPr id="23" name="椭圆 22"/>
            <p:cNvSpPr/>
            <p:nvPr/>
          </p:nvSpPr>
          <p:spPr>
            <a:xfrm>
              <a:off x="1066626" y="2689225"/>
              <a:ext cx="540099" cy="539750"/>
            </a:xfrm>
            <a:prstGeom prst="ellipse">
              <a:avLst/>
            </a:prstGeom>
            <a:solidFill>
              <a:srgbClr val="3B79CE"/>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Impact" panose="020B0806030902050204" pitchFamily="34" charset="0"/>
                  <a:ea typeface="+mn-ea"/>
                  <a:cs typeface="+mn-cs"/>
                </a:rPr>
                <a:t>4</a:t>
              </a:r>
              <a:endParaRPr kumimoji="0" lang="zh-CN" altLang="en-US" sz="1800" b="0" i="0" u="none" strike="noStrike" kern="1200" cap="none" spc="0" normalizeH="0" baseline="0" noProof="0" dirty="0">
                <a:ln>
                  <a:noFill/>
                </a:ln>
                <a:solidFill>
                  <a:srgbClr val="FFFFFF"/>
                </a:solidFill>
                <a:effectLst/>
                <a:uLnTx/>
                <a:uFillTx/>
                <a:latin typeface="Impact" panose="020B0806030902050204" pitchFamily="34" charset="0"/>
                <a:ea typeface="+mn-ea"/>
                <a:cs typeface="+mn-cs"/>
              </a:endParaRPr>
            </a:p>
          </p:txBody>
        </p:sp>
      </p:grpSp>
      <p:sp>
        <p:nvSpPr>
          <p:cNvPr id="24" name="上下箭头 23"/>
          <p:cNvSpPr/>
          <p:nvPr/>
        </p:nvSpPr>
        <p:spPr>
          <a:xfrm>
            <a:off x="5572132" y="2786058"/>
            <a:ext cx="214315" cy="293369"/>
          </a:xfrm>
          <a:prstGeom prst="upDown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mn-lt"/>
              <a:ea typeface="+mn-ea"/>
              <a:cs typeface="+mn-cs"/>
            </a:endParaRPr>
          </a:p>
        </p:txBody>
      </p:sp>
      <p:sp>
        <p:nvSpPr>
          <p:cNvPr id="25" name="上下箭头 24"/>
          <p:cNvSpPr/>
          <p:nvPr/>
        </p:nvSpPr>
        <p:spPr>
          <a:xfrm>
            <a:off x="7572396" y="2786058"/>
            <a:ext cx="214315" cy="293369"/>
          </a:xfrm>
          <a:prstGeom prst="upDown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mn-lt"/>
              <a:ea typeface="+mn-ea"/>
              <a:cs typeface="+mn-cs"/>
            </a:endParaRPr>
          </a:p>
        </p:txBody>
      </p:sp>
      <p:sp>
        <p:nvSpPr>
          <p:cNvPr id="26" name="TextBox 8"/>
          <p:cNvSpPr txBox="1"/>
          <p:nvPr/>
        </p:nvSpPr>
        <p:spPr>
          <a:xfrm>
            <a:off x="285720" y="2571744"/>
            <a:ext cx="1785950" cy="338554"/>
          </a:xfrm>
          <a:prstGeom prst="rect">
            <a:avLst/>
          </a:prstGeom>
          <a:noFill/>
        </p:spPr>
        <p:txBody>
          <a:bodyPr wrap="square">
            <a:spAutoFit/>
          </a:bodyPr>
          <a:lstStyle/>
          <a:p>
            <a:pPr lvl="0" algn="ctr" fontAlgn="base"/>
            <a:r>
              <a:rPr lang="zh-CN" altLang="en-US" sz="1600" b="1" strike="noStrike" noProof="1">
                <a:solidFill>
                  <a:srgbClr val="FF0000"/>
                </a:solidFill>
                <a:latin typeface="黑体" panose="02010609060101010101" pitchFamily="2" charset="-122"/>
                <a:ea typeface="黑体" panose="02010609060101010101" pitchFamily="2" charset="-122"/>
                <a:cs typeface="+mn-ea"/>
              </a:rPr>
              <a:t>治疗效果提高</a:t>
            </a:r>
          </a:p>
        </p:txBody>
      </p:sp>
      <p:sp>
        <p:nvSpPr>
          <p:cNvPr id="27" name="TextBox 8"/>
          <p:cNvSpPr txBox="1"/>
          <p:nvPr/>
        </p:nvSpPr>
        <p:spPr>
          <a:xfrm>
            <a:off x="2049370" y="2494020"/>
            <a:ext cx="2198688" cy="584775"/>
          </a:xfrm>
          <a:prstGeom prst="rect">
            <a:avLst/>
          </a:prstGeom>
          <a:noFill/>
        </p:spPr>
        <p:txBody>
          <a:bodyPr>
            <a:spAutoFit/>
          </a:bodyPr>
          <a:lstStyle/>
          <a:p>
            <a:pPr lvl="0" algn="ctr" fontAlgn="base"/>
            <a:r>
              <a:rPr lang="zh-CN" altLang="en-US" sz="1600" b="1" strike="noStrike" noProof="1">
                <a:solidFill>
                  <a:srgbClr val="FF0000"/>
                </a:solidFill>
                <a:latin typeface="黑体" panose="02010609060101010101" pitchFamily="2" charset="-122"/>
                <a:ea typeface="黑体" panose="02010609060101010101" pitchFamily="2" charset="-122"/>
                <a:cs typeface="+mn-ea"/>
              </a:rPr>
              <a:t>自我管理能力</a:t>
            </a:r>
          </a:p>
          <a:p>
            <a:pPr lvl="0" algn="ctr" fontAlgn="base"/>
            <a:r>
              <a:rPr lang="zh-CN" altLang="en-US" sz="1600" b="1" strike="noStrike" noProof="1">
                <a:solidFill>
                  <a:srgbClr val="FF0000"/>
                </a:solidFill>
                <a:latin typeface="黑体" panose="02010609060101010101" pitchFamily="2" charset="-122"/>
                <a:ea typeface="黑体" panose="02010609060101010101" pitchFamily="2" charset="-122"/>
                <a:cs typeface="+mn-ea"/>
              </a:rPr>
              <a:t>提高了</a:t>
            </a:r>
          </a:p>
        </p:txBody>
      </p:sp>
      <p:sp>
        <p:nvSpPr>
          <p:cNvPr id="28" name="TextBox 8"/>
          <p:cNvSpPr txBox="1"/>
          <p:nvPr/>
        </p:nvSpPr>
        <p:spPr>
          <a:xfrm>
            <a:off x="4780865" y="3100091"/>
            <a:ext cx="1785950" cy="338554"/>
          </a:xfrm>
          <a:prstGeom prst="rect">
            <a:avLst/>
          </a:prstGeom>
          <a:noFill/>
        </p:spPr>
        <p:txBody>
          <a:bodyPr wrap="square">
            <a:spAutoFit/>
          </a:bodyPr>
          <a:lstStyle/>
          <a:p>
            <a:pPr lvl="0" algn="ctr" fontAlgn="base"/>
            <a:r>
              <a:rPr lang="zh-CN" altLang="en-US" sz="1600" b="1" strike="noStrike" noProof="1">
                <a:solidFill>
                  <a:srgbClr val="FF0000"/>
                </a:solidFill>
                <a:latin typeface="黑体" panose="02010609060101010101" pitchFamily="2" charset="-122"/>
                <a:ea typeface="黑体" panose="02010609060101010101" pitchFamily="2" charset="-122"/>
                <a:cs typeface="+mn-ea"/>
              </a:rPr>
              <a:t>费用更节省</a:t>
            </a:r>
          </a:p>
        </p:txBody>
      </p:sp>
      <p:sp>
        <p:nvSpPr>
          <p:cNvPr id="29" name="TextBox 8"/>
          <p:cNvSpPr txBox="1"/>
          <p:nvPr/>
        </p:nvSpPr>
        <p:spPr>
          <a:xfrm>
            <a:off x="6583162" y="3109518"/>
            <a:ext cx="2198688" cy="338554"/>
          </a:xfrm>
          <a:prstGeom prst="rect">
            <a:avLst/>
          </a:prstGeom>
          <a:noFill/>
        </p:spPr>
        <p:txBody>
          <a:bodyPr>
            <a:spAutoFit/>
          </a:bodyPr>
          <a:lstStyle/>
          <a:p>
            <a:pPr lvl="0" algn="ctr" fontAlgn="base"/>
            <a:r>
              <a:rPr lang="zh-CN" altLang="en-US" sz="1600" b="1" strike="noStrike" noProof="1">
                <a:solidFill>
                  <a:srgbClr val="FF0000"/>
                </a:solidFill>
                <a:latin typeface="黑体" panose="02010609060101010101" pitchFamily="2" charset="-122"/>
                <a:ea typeface="黑体" panose="02010609060101010101" pitchFamily="2" charset="-122"/>
                <a:cs typeface="+mn-ea"/>
              </a:rPr>
              <a:t>满意度提高了</a:t>
            </a:r>
          </a:p>
        </p:txBody>
      </p:sp>
      <p:grpSp>
        <p:nvGrpSpPr>
          <p:cNvPr id="30" name="Group 2"/>
          <p:cNvGrpSpPr/>
          <p:nvPr/>
        </p:nvGrpSpPr>
        <p:grpSpPr>
          <a:xfrm>
            <a:off x="285720" y="4346264"/>
            <a:ext cx="3394075" cy="2157730"/>
            <a:chOff x="1020" y="1616"/>
            <a:chExt cx="3615" cy="2446"/>
          </a:xfrm>
        </p:grpSpPr>
        <p:pic>
          <p:nvPicPr>
            <p:cNvPr id="31" name="Picture 3" descr="9960519211435814551546.jpg"/>
            <p:cNvPicPr>
              <a:picLocks noChangeAspect="1"/>
            </p:cNvPicPr>
            <p:nvPr/>
          </p:nvPicPr>
          <p:blipFill>
            <a:blip r:embed="rId2" cstate="print"/>
            <a:stretch>
              <a:fillRect/>
            </a:stretch>
          </p:blipFill>
          <p:spPr>
            <a:xfrm>
              <a:off x="1020" y="1616"/>
              <a:ext cx="3615" cy="2446"/>
            </a:xfrm>
            <a:prstGeom prst="rect">
              <a:avLst/>
            </a:prstGeom>
            <a:noFill/>
            <a:ln w="9525">
              <a:noFill/>
            </a:ln>
          </p:spPr>
        </p:pic>
        <p:sp>
          <p:nvSpPr>
            <p:cNvPr id="32" name="Text Box 4"/>
            <p:cNvSpPr txBox="1"/>
            <p:nvPr/>
          </p:nvSpPr>
          <p:spPr>
            <a:xfrm>
              <a:off x="1238" y="3266"/>
              <a:ext cx="493" cy="518"/>
            </a:xfrm>
            <a:prstGeom prst="rect">
              <a:avLst/>
            </a:prstGeom>
            <a:noFill/>
            <a:ln w="9525" cap="flat" cmpd="sng">
              <a:solidFill>
                <a:schemeClr val="bg2"/>
              </a:solidFill>
              <a:prstDash val="solid"/>
              <a:miter/>
              <a:headEnd type="none" w="med" len="med"/>
              <a:tailEnd type="none" w="med" len="med"/>
            </a:ln>
          </p:spPr>
          <p:txBody>
            <a:bodyPr anchor="t">
              <a:spAutoFit/>
            </a:bodyPr>
            <a:lstStyle/>
            <a:p>
              <a:pPr lvl="0" indent="0" algn="ctr">
                <a:buClrTx/>
                <a:buFont typeface="Times New Roman" panose="02020603050405020304" pitchFamily="18" charset="0"/>
                <a:buNone/>
              </a:pPr>
              <a:r>
                <a:rPr lang="zh-CN" altLang="zh-CN" sz="1200" dirty="0">
                  <a:solidFill>
                    <a:schemeClr val="bg2"/>
                  </a:solidFill>
                  <a:latin typeface="Times New Roman" panose="02020603050405020304" pitchFamily="18" charset="0"/>
                  <a:ea typeface="宋体" panose="02010600030101010101" pitchFamily="2" charset="-122"/>
                </a:rPr>
                <a:t>指  标</a:t>
              </a:r>
            </a:p>
          </p:txBody>
        </p:sp>
      </p:grpSp>
      <p:pic>
        <p:nvPicPr>
          <p:cNvPr id="33" name="图片 32"/>
          <p:cNvPicPr>
            <a:picLocks noChangeAspect="1"/>
          </p:cNvPicPr>
          <p:nvPr/>
        </p:nvPicPr>
        <p:blipFill>
          <a:blip r:embed="rId3" cstate="print"/>
          <a:stretch>
            <a:fillRect/>
          </a:stretch>
        </p:blipFill>
        <p:spPr>
          <a:xfrm>
            <a:off x="1285852" y="4214818"/>
            <a:ext cx="4836795" cy="2420620"/>
          </a:xfrm>
          <a:prstGeom prst="rect">
            <a:avLst/>
          </a:prstGeom>
          <a:noFill/>
          <a:ln w="9525">
            <a:noFill/>
          </a:ln>
        </p:spPr>
      </p:pic>
      <p:pic>
        <p:nvPicPr>
          <p:cNvPr id="34" name="Picture 3" descr="8978572711456274096546"/>
          <p:cNvPicPr/>
          <p:nvPr/>
        </p:nvPicPr>
        <p:blipFill>
          <a:blip r:embed="rId4" cstate="print"/>
          <a:stretch>
            <a:fillRect/>
          </a:stretch>
        </p:blipFill>
        <p:spPr>
          <a:xfrm>
            <a:off x="3571868" y="4286256"/>
            <a:ext cx="2643206" cy="2071702"/>
          </a:xfrm>
          <a:prstGeom prst="rect">
            <a:avLst/>
          </a:prstGeom>
          <a:noFill/>
          <a:ln w="9525">
            <a:noFill/>
          </a:ln>
        </p:spPr>
      </p:pic>
      <p:pic>
        <p:nvPicPr>
          <p:cNvPr id="35" name="Picture 2" descr="6932140671456274096484"/>
          <p:cNvPicPr/>
          <p:nvPr/>
        </p:nvPicPr>
        <p:blipFill>
          <a:blip r:embed="rId5" cstate="print"/>
          <a:stretch>
            <a:fillRect/>
          </a:stretch>
        </p:blipFill>
        <p:spPr>
          <a:xfrm>
            <a:off x="6357950" y="4286256"/>
            <a:ext cx="2643206" cy="2071702"/>
          </a:xfrm>
          <a:prstGeom prst="rect">
            <a:avLst/>
          </a:prstGeom>
          <a:noFill/>
          <a:ln w="9525">
            <a:noFill/>
          </a:ln>
        </p:spPr>
      </p:pic>
      <p:sp>
        <p:nvSpPr>
          <p:cNvPr id="36" name="Rectangle 2"/>
          <p:cNvSpPr/>
          <p:nvPr/>
        </p:nvSpPr>
        <p:spPr>
          <a:xfrm>
            <a:off x="4357686" y="3929066"/>
            <a:ext cx="4643502" cy="2250616"/>
          </a:xfrm>
          <a:prstGeom prst="rect">
            <a:avLst/>
          </a:prstGeom>
          <a:solidFill>
            <a:schemeClr val="bg1"/>
          </a:solidFill>
          <a:ln w="9525">
            <a:noFill/>
          </a:ln>
        </p:spPr>
        <p:txBody>
          <a:bodyPr wrap="square" lIns="92075" rIns="92075" anchor="ctr">
            <a:spAutoFit/>
          </a:bodyPr>
          <a:lstStyle/>
          <a:p>
            <a:pPr lvl="0" indent="0" algn="l">
              <a:lnSpc>
                <a:spcPct val="150000"/>
              </a:lnSpc>
              <a:buFont typeface="Wingdings" panose="05000000000000000000" pitchFamily="2" charset="2"/>
              <a:buChar char=""/>
            </a:pPr>
            <a:r>
              <a:rPr lang="zh-CN" altLang="zh-CN" sz="1600" dirty="0">
                <a:latin typeface="仿宋_GB2312" pitchFamily="49" charset="-122"/>
                <a:ea typeface="仿宋_GB2312" pitchFamily="49" charset="-122"/>
              </a:rPr>
              <a:t>第三方满意度调查——201</a:t>
            </a:r>
            <a:r>
              <a:rPr lang="en-US" altLang="zh-CN" sz="1600" dirty="0">
                <a:latin typeface="仿宋_GB2312" pitchFamily="49" charset="-122"/>
                <a:ea typeface="仿宋_GB2312" pitchFamily="49" charset="-122"/>
              </a:rPr>
              <a:t>6</a:t>
            </a:r>
            <a:r>
              <a:rPr lang="zh-CN" altLang="zh-CN" sz="1600" dirty="0">
                <a:latin typeface="仿宋_GB2312" pitchFamily="49" charset="-122"/>
                <a:ea typeface="仿宋_GB2312" pitchFamily="49" charset="-122"/>
              </a:rPr>
              <a:t>年医疗服务总体满意度：8</a:t>
            </a:r>
            <a:r>
              <a:rPr lang="en-US" altLang="zh-CN" sz="1600" dirty="0">
                <a:latin typeface="仿宋_GB2312" pitchFamily="49" charset="-122"/>
                <a:ea typeface="仿宋_GB2312" pitchFamily="49" charset="-122"/>
              </a:rPr>
              <a:t>7</a:t>
            </a:r>
            <a:r>
              <a:rPr lang="zh-CN" altLang="zh-CN" sz="1600" dirty="0">
                <a:latin typeface="仿宋_GB2312" pitchFamily="49" charset="-122"/>
                <a:ea typeface="仿宋_GB2312" pitchFamily="49" charset="-122"/>
              </a:rPr>
              <a:t>.</a:t>
            </a:r>
            <a:r>
              <a:rPr lang="en-US" altLang="zh-CN" sz="1600" dirty="0">
                <a:latin typeface="仿宋_GB2312" pitchFamily="49" charset="-122"/>
                <a:ea typeface="仿宋_GB2312" pitchFamily="49" charset="-122"/>
              </a:rPr>
              <a:t>4</a:t>
            </a:r>
            <a:r>
              <a:rPr lang="zh-CN" altLang="zh-CN" sz="1600" dirty="0">
                <a:latin typeface="仿宋_GB2312" pitchFamily="49" charset="-122"/>
                <a:ea typeface="仿宋_GB2312" pitchFamily="49" charset="-122"/>
              </a:rPr>
              <a:t>分，比上年提高</a:t>
            </a:r>
            <a:r>
              <a:rPr lang="en-US" altLang="zh-CN" sz="1600" dirty="0">
                <a:latin typeface="仿宋_GB2312" pitchFamily="49" charset="-122"/>
                <a:ea typeface="仿宋_GB2312" pitchFamily="49" charset="-122"/>
              </a:rPr>
              <a:t>2</a:t>
            </a:r>
            <a:r>
              <a:rPr lang="zh-CN" altLang="zh-CN" sz="1600" dirty="0">
                <a:latin typeface="仿宋_GB2312" pitchFamily="49" charset="-122"/>
                <a:ea typeface="仿宋_GB2312" pitchFamily="49" charset="-122"/>
              </a:rPr>
              <a:t>.</a:t>
            </a:r>
            <a:r>
              <a:rPr lang="en-US" altLang="zh-CN" sz="1600" dirty="0">
                <a:latin typeface="仿宋_GB2312" pitchFamily="49" charset="-122"/>
                <a:ea typeface="仿宋_GB2312" pitchFamily="49" charset="-122"/>
              </a:rPr>
              <a:t>2</a:t>
            </a:r>
            <a:r>
              <a:rPr lang="zh-CN" altLang="zh-CN" sz="1600" dirty="0">
                <a:latin typeface="仿宋_GB2312" pitchFamily="49" charset="-122"/>
                <a:ea typeface="仿宋_GB2312" pitchFamily="49" charset="-122"/>
              </a:rPr>
              <a:t>分，9</a:t>
            </a:r>
            <a:r>
              <a:rPr lang="en-US" altLang="zh-CN" sz="1600" dirty="0">
                <a:latin typeface="仿宋_GB2312" pitchFamily="49" charset="-122"/>
                <a:ea typeface="仿宋_GB2312" pitchFamily="49" charset="-122"/>
              </a:rPr>
              <a:t>5</a:t>
            </a:r>
            <a:r>
              <a:rPr lang="zh-CN" altLang="zh-CN" sz="1600" dirty="0">
                <a:latin typeface="仿宋_GB2312" pitchFamily="49" charset="-122"/>
                <a:ea typeface="仿宋_GB2312" pitchFamily="49" charset="-122"/>
              </a:rPr>
              <a:t>%的医院表现</a:t>
            </a:r>
            <a:r>
              <a:rPr lang="zh-CN" altLang="zh-CN" sz="1600" dirty="0" smtClean="0">
                <a:latin typeface="仿宋_GB2312" pitchFamily="49" charset="-122"/>
                <a:ea typeface="仿宋_GB2312" pitchFamily="49" charset="-122"/>
              </a:rPr>
              <a:t>优秀</a:t>
            </a:r>
            <a:r>
              <a:rPr lang="zh-CN" altLang="en-US" sz="1600" dirty="0" smtClean="0">
                <a:latin typeface="仿宋_GB2312" pitchFamily="49" charset="-122"/>
                <a:ea typeface="仿宋_GB2312" pitchFamily="49" charset="-122"/>
              </a:rPr>
              <a:t>。</a:t>
            </a:r>
            <a:endParaRPr lang="zh-CN" altLang="zh-CN" sz="1600" dirty="0">
              <a:latin typeface="仿宋_GB2312" pitchFamily="49" charset="-122"/>
              <a:ea typeface="仿宋_GB2312" pitchFamily="49" charset="-122"/>
            </a:endParaRPr>
          </a:p>
          <a:p>
            <a:pPr lvl="0" indent="0" algn="l">
              <a:lnSpc>
                <a:spcPct val="150000"/>
              </a:lnSpc>
              <a:buFont typeface="Wingdings" panose="05000000000000000000" pitchFamily="2" charset="2"/>
              <a:buChar char=""/>
            </a:pPr>
            <a:r>
              <a:rPr lang="zh-CN" altLang="zh-CN" sz="1600" dirty="0">
                <a:latin typeface="仿宋_GB2312" pitchFamily="49" charset="-122"/>
                <a:ea typeface="仿宋_GB2312" pitchFamily="49" charset="-122"/>
              </a:rPr>
              <a:t>中国社科院《2015年公共服务蓝皮书》：厦门医疗服务满意度在全国38个城市排名第四。</a:t>
            </a:r>
            <a:endParaRPr lang="en-US" altLang="zh-CN" sz="1600" dirty="0">
              <a:latin typeface="仿宋_GB2312" pitchFamily="49" charset="-122"/>
              <a:ea typeface="仿宋_GB2312" pitchFamily="49" charset="-122"/>
            </a:endParaRPr>
          </a:p>
          <a:p>
            <a:pPr lvl="0" indent="0" algn="l">
              <a:lnSpc>
                <a:spcPct val="150000"/>
              </a:lnSpc>
              <a:buFont typeface="Wingdings" panose="05000000000000000000" pitchFamily="2" charset="2"/>
              <a:buChar char=""/>
            </a:pPr>
            <a:r>
              <a:rPr lang="zh-CN" altLang="en-US" sz="1600" dirty="0">
                <a:latin typeface="仿宋_GB2312" pitchFamily="49" charset="-122"/>
                <a:ea typeface="仿宋_GB2312" pitchFamily="49" charset="-122"/>
              </a:rPr>
              <a:t>区政府、医院、社区争先出色、</a:t>
            </a:r>
            <a:r>
              <a:rPr lang="zh-CN" altLang="en-US" sz="1600" dirty="0" smtClean="0">
                <a:latin typeface="仿宋_GB2312" pitchFamily="49" charset="-122"/>
                <a:ea typeface="仿宋_GB2312" pitchFamily="49" charset="-122"/>
              </a:rPr>
              <a:t>出彩。</a:t>
            </a:r>
            <a:endParaRPr lang="zh-CN" altLang="zh-CN" sz="1600" dirty="0">
              <a:latin typeface="仿宋_GB2312" pitchFamily="49" charset="-122"/>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1000"/>
                                        <p:tgtEl>
                                          <p:spTgt spid="9"/>
                                        </p:tgtEl>
                                      </p:cBhvr>
                                    </p:animEffect>
                                  </p:childTnLst>
                                </p:cTn>
                              </p:par>
                              <p:par>
                                <p:cTn id="14" presetID="53" presetClass="entr" presetSubtype="16"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childTnLst>
                          </p:cTn>
                        </p:par>
                        <p:par>
                          <p:cTn id="19" fill="hold">
                            <p:stCondLst>
                              <p:cond delay="2000"/>
                            </p:stCondLst>
                            <p:childTnLst>
                              <p:par>
                                <p:cTn id="20" presetID="16" presetClass="entr" presetSubtype="4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outHorizontal)">
                                      <p:cBhvr>
                                        <p:cTn id="22" dur="500"/>
                                        <p:tgtEl>
                                          <p:spTgt spid="16"/>
                                        </p:tgtEl>
                                      </p:cBhvr>
                                    </p:animEffect>
                                  </p:childTnLst>
                                </p:cTn>
                              </p:par>
                            </p:childTnLst>
                          </p:cTn>
                        </p:par>
                        <p:par>
                          <p:cTn id="23" fill="hold">
                            <p:stCondLst>
                              <p:cond delay="2500"/>
                            </p:stCondLst>
                            <p:childTnLst>
                              <p:par>
                                <p:cTn id="24" presetID="2" presetClass="entr" presetSubtype="1" decel="10000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ppt_x"/>
                                          </p:val>
                                        </p:tav>
                                        <p:tav tm="100000">
                                          <p:val>
                                            <p:strVal val="#ppt_x"/>
                                          </p:val>
                                        </p:tav>
                                      </p:tavLst>
                                    </p:anim>
                                    <p:anim calcmode="lin" valueType="num">
                                      <p:cBhvr additive="base">
                                        <p:cTn id="27" dur="500" fill="hold"/>
                                        <p:tgtEl>
                                          <p:spTgt spid="26"/>
                                        </p:tgtEl>
                                        <p:attrNameLst>
                                          <p:attrName>ppt_y</p:attrName>
                                        </p:attrNameLst>
                                      </p:cBhvr>
                                      <p:tavLst>
                                        <p:tav tm="0">
                                          <p:val>
                                            <p:strVal val="0-#ppt_h/2"/>
                                          </p:val>
                                        </p:tav>
                                        <p:tav tm="100000">
                                          <p:val>
                                            <p:strVal val="#ppt_y"/>
                                          </p:val>
                                        </p:tav>
                                      </p:tavLst>
                                    </p:anim>
                                  </p:childTnLst>
                                </p:cTn>
                              </p:par>
                            </p:childTnLst>
                          </p:cTn>
                        </p:par>
                        <p:par>
                          <p:cTn id="28" fill="hold">
                            <p:stCondLst>
                              <p:cond delay="3000"/>
                            </p:stCondLst>
                            <p:childTnLst>
                              <p:par>
                                <p:cTn id="29" presetID="21" presetClass="entr" presetSubtype="4"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heel(4)">
                                      <p:cBhvr>
                                        <p:cTn id="31" dur="10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30"/>
                                        </p:tgtEl>
                                      </p:cBhvr>
                                    </p:animEffect>
                                    <p:set>
                                      <p:cBhvr>
                                        <p:cTn id="36" dur="1" fill="hold">
                                          <p:stCondLst>
                                            <p:cond delay="499"/>
                                          </p:stCondLst>
                                        </p:cTn>
                                        <p:tgtEl>
                                          <p:spTgt spid="30"/>
                                        </p:tgtEl>
                                        <p:attrNameLst>
                                          <p:attrName>style.visibility</p:attrName>
                                        </p:attrNameLst>
                                      </p:cBhvr>
                                      <p:to>
                                        <p:strVal val="hidden"/>
                                      </p:to>
                                    </p:set>
                                  </p:childTnLst>
                                </p:cTn>
                              </p:par>
                            </p:childTnLst>
                          </p:cTn>
                        </p:par>
                        <p:par>
                          <p:cTn id="37" fill="hold">
                            <p:stCondLst>
                              <p:cond delay="500"/>
                            </p:stCondLst>
                            <p:childTnLst>
                              <p:par>
                                <p:cTn id="38" presetID="53" presetClass="entr" presetSubtype="16" fill="hold" nodeType="afterEffect">
                                  <p:stCondLst>
                                    <p:cond delay="30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par>
                          <p:cTn id="43" fill="hold">
                            <p:stCondLst>
                              <p:cond delay="1300"/>
                            </p:stCondLst>
                            <p:childTnLst>
                              <p:par>
                                <p:cTn id="44" presetID="16" presetClass="entr" presetSubtype="42"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outHorizontal)">
                                      <p:cBhvr>
                                        <p:cTn id="46" dur="500"/>
                                        <p:tgtEl>
                                          <p:spTgt spid="17"/>
                                        </p:tgtEl>
                                      </p:cBhvr>
                                    </p:animEffect>
                                  </p:childTnLst>
                                </p:cTn>
                              </p:par>
                            </p:childTnLst>
                          </p:cTn>
                        </p:par>
                        <p:par>
                          <p:cTn id="47" fill="hold">
                            <p:stCondLst>
                              <p:cond delay="1800"/>
                            </p:stCondLst>
                            <p:childTnLst>
                              <p:par>
                                <p:cTn id="48" presetID="2" presetClass="entr" presetSubtype="1" decel="10000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fill="hold"/>
                                        <p:tgtEl>
                                          <p:spTgt spid="27"/>
                                        </p:tgtEl>
                                        <p:attrNameLst>
                                          <p:attrName>ppt_x</p:attrName>
                                        </p:attrNameLst>
                                      </p:cBhvr>
                                      <p:tavLst>
                                        <p:tav tm="0">
                                          <p:val>
                                            <p:strVal val="#ppt_x"/>
                                          </p:val>
                                        </p:tav>
                                        <p:tav tm="100000">
                                          <p:val>
                                            <p:strVal val="#ppt_x"/>
                                          </p:val>
                                        </p:tav>
                                      </p:tavLst>
                                    </p:anim>
                                    <p:anim calcmode="lin" valueType="num">
                                      <p:cBhvr additive="base">
                                        <p:cTn id="51" dur="500" fill="hold"/>
                                        <p:tgtEl>
                                          <p:spTgt spid="27"/>
                                        </p:tgtEl>
                                        <p:attrNameLst>
                                          <p:attrName>ppt_y</p:attrName>
                                        </p:attrNameLst>
                                      </p:cBhvr>
                                      <p:tavLst>
                                        <p:tav tm="0">
                                          <p:val>
                                            <p:strVal val="0-#ppt_h/2"/>
                                          </p:val>
                                        </p:tav>
                                        <p:tav tm="100000">
                                          <p:val>
                                            <p:strVal val="#ppt_y"/>
                                          </p:val>
                                        </p:tav>
                                      </p:tavLst>
                                    </p:anim>
                                  </p:childTnLst>
                                </p:cTn>
                              </p:par>
                            </p:childTnLst>
                          </p:cTn>
                        </p:par>
                        <p:par>
                          <p:cTn id="52" fill="hold">
                            <p:stCondLst>
                              <p:cond delay="2300"/>
                            </p:stCondLst>
                            <p:childTnLst>
                              <p:par>
                                <p:cTn id="53" presetID="21" presetClass="entr" presetSubtype="4"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heel(4)">
                                      <p:cBhvr>
                                        <p:cTn id="55" dur="10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nodeType="clickEffect">
                                  <p:stCondLst>
                                    <p:cond delay="0"/>
                                  </p:stCondLst>
                                  <p:childTnLst>
                                    <p:animEffect transition="out" filter="dissolve">
                                      <p:cBhvr>
                                        <p:cTn id="59" dur="500"/>
                                        <p:tgtEl>
                                          <p:spTgt spid="33"/>
                                        </p:tgtEl>
                                      </p:cBhvr>
                                    </p:animEffect>
                                    <p:set>
                                      <p:cBhvr>
                                        <p:cTn id="60" dur="1" fill="hold">
                                          <p:stCondLst>
                                            <p:cond delay="499"/>
                                          </p:stCondLst>
                                        </p:cTn>
                                        <p:tgtEl>
                                          <p:spTgt spid="33"/>
                                        </p:tgtEl>
                                        <p:attrNameLst>
                                          <p:attrName>style.visibility</p:attrName>
                                        </p:attrNameLst>
                                      </p:cBhvr>
                                      <p:to>
                                        <p:strVal val="hidden"/>
                                      </p:to>
                                    </p:set>
                                  </p:childTnLst>
                                </p:cTn>
                              </p:par>
                            </p:childTnLst>
                          </p:cTn>
                        </p:par>
                        <p:par>
                          <p:cTn id="61" fill="hold">
                            <p:stCondLst>
                              <p:cond delay="500"/>
                            </p:stCondLst>
                            <p:childTnLst>
                              <p:par>
                                <p:cTn id="62" presetID="53" presetClass="entr" presetSubtype="16" fill="hold" nodeType="afterEffect">
                                  <p:stCondLst>
                                    <p:cond delay="30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childTnLst>
                          </p:cTn>
                        </p:par>
                        <p:par>
                          <p:cTn id="67" fill="hold">
                            <p:stCondLst>
                              <p:cond delay="1300"/>
                            </p:stCondLst>
                            <p:childTnLst>
                              <p:par>
                                <p:cTn id="68" presetID="16" presetClass="entr" presetSubtype="42"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arn(outHorizontal)">
                                      <p:cBhvr>
                                        <p:cTn id="70" dur="500"/>
                                        <p:tgtEl>
                                          <p:spTgt spid="24"/>
                                        </p:tgtEl>
                                      </p:cBhvr>
                                    </p:animEffect>
                                  </p:childTnLst>
                                </p:cTn>
                              </p:par>
                            </p:childTnLst>
                          </p:cTn>
                        </p:par>
                        <p:par>
                          <p:cTn id="71" fill="hold">
                            <p:stCondLst>
                              <p:cond delay="1800"/>
                            </p:stCondLst>
                            <p:childTnLst>
                              <p:par>
                                <p:cTn id="72" presetID="2" presetClass="entr" presetSubtype="1" decel="100000"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ppt_x"/>
                                          </p:val>
                                        </p:tav>
                                        <p:tav tm="100000">
                                          <p:val>
                                            <p:strVal val="#ppt_x"/>
                                          </p:val>
                                        </p:tav>
                                      </p:tavLst>
                                    </p:anim>
                                    <p:anim calcmode="lin" valueType="num">
                                      <p:cBhvr additive="base">
                                        <p:cTn id="75" dur="500" fill="hold"/>
                                        <p:tgtEl>
                                          <p:spTgt spid="28"/>
                                        </p:tgtEl>
                                        <p:attrNameLst>
                                          <p:attrName>ppt_y</p:attrName>
                                        </p:attrNameLst>
                                      </p:cBhvr>
                                      <p:tavLst>
                                        <p:tav tm="0">
                                          <p:val>
                                            <p:strVal val="0-#ppt_h/2"/>
                                          </p:val>
                                        </p:tav>
                                        <p:tav tm="100000">
                                          <p:val>
                                            <p:strVal val="#ppt_y"/>
                                          </p:val>
                                        </p:tav>
                                      </p:tavLst>
                                    </p:anim>
                                  </p:childTnLst>
                                </p:cTn>
                              </p:par>
                            </p:childTnLst>
                          </p:cTn>
                        </p:par>
                        <p:par>
                          <p:cTn id="76" fill="hold">
                            <p:stCondLst>
                              <p:cond delay="2300"/>
                            </p:stCondLst>
                            <p:childTnLst>
                              <p:par>
                                <p:cTn id="77" presetID="21" presetClass="entr" presetSubtype="4"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heel(4)">
                                      <p:cBhvr>
                                        <p:cTn id="79" dur="1000"/>
                                        <p:tgtEl>
                                          <p:spTgt spid="34"/>
                                        </p:tgtEl>
                                      </p:cBhvr>
                                    </p:animEffect>
                                  </p:childTnLst>
                                </p:cTn>
                              </p:par>
                              <p:par>
                                <p:cTn id="80" presetID="21" presetClass="entr" presetSubtype="4"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heel(4)">
                                      <p:cBhvr>
                                        <p:cTn id="82" dur="10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xit" presetSubtype="0" fill="hold" nodeType="clickEffect">
                                  <p:stCondLst>
                                    <p:cond delay="0"/>
                                  </p:stCondLst>
                                  <p:childTnLst>
                                    <p:animEffect transition="out" filter="dissolve">
                                      <p:cBhvr>
                                        <p:cTn id="86" dur="500"/>
                                        <p:tgtEl>
                                          <p:spTgt spid="34"/>
                                        </p:tgtEl>
                                      </p:cBhvr>
                                    </p:animEffect>
                                    <p:set>
                                      <p:cBhvr>
                                        <p:cTn id="87" dur="1" fill="hold">
                                          <p:stCondLst>
                                            <p:cond delay="499"/>
                                          </p:stCondLst>
                                        </p:cTn>
                                        <p:tgtEl>
                                          <p:spTgt spid="3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35"/>
                                        </p:tgtEl>
                                      </p:cBhvr>
                                    </p:animEffect>
                                    <p:set>
                                      <p:cBhvr>
                                        <p:cTn id="90" dur="1" fill="hold">
                                          <p:stCondLst>
                                            <p:cond delay="499"/>
                                          </p:stCondLst>
                                        </p:cTn>
                                        <p:tgtEl>
                                          <p:spTgt spid="35"/>
                                        </p:tgtEl>
                                        <p:attrNameLst>
                                          <p:attrName>style.visibility</p:attrName>
                                        </p:attrNameLst>
                                      </p:cBhvr>
                                      <p:to>
                                        <p:strVal val="hidden"/>
                                      </p:to>
                                    </p:set>
                                  </p:childTnLst>
                                </p:cTn>
                              </p:par>
                            </p:childTnLst>
                          </p:cTn>
                        </p:par>
                        <p:par>
                          <p:cTn id="91" fill="hold">
                            <p:stCondLst>
                              <p:cond delay="500"/>
                            </p:stCondLst>
                            <p:childTnLst>
                              <p:par>
                                <p:cTn id="92" presetID="53" presetClass="entr" presetSubtype="16" fill="hold" nodeType="afterEffect">
                                  <p:stCondLst>
                                    <p:cond delay="300"/>
                                  </p:stCondLst>
                                  <p:childTnLst>
                                    <p:set>
                                      <p:cBhvr>
                                        <p:cTn id="93" dur="1" fill="hold">
                                          <p:stCondLst>
                                            <p:cond delay="0"/>
                                          </p:stCondLst>
                                        </p:cTn>
                                        <p:tgtEl>
                                          <p:spTgt spid="21"/>
                                        </p:tgtEl>
                                        <p:attrNameLst>
                                          <p:attrName>style.visibility</p:attrName>
                                        </p:attrNameLst>
                                      </p:cBhvr>
                                      <p:to>
                                        <p:strVal val="visible"/>
                                      </p:to>
                                    </p:set>
                                    <p:anim calcmode="lin" valueType="num">
                                      <p:cBhvr>
                                        <p:cTn id="94" dur="500" fill="hold"/>
                                        <p:tgtEl>
                                          <p:spTgt spid="21"/>
                                        </p:tgtEl>
                                        <p:attrNameLst>
                                          <p:attrName>ppt_w</p:attrName>
                                        </p:attrNameLst>
                                      </p:cBhvr>
                                      <p:tavLst>
                                        <p:tav tm="0">
                                          <p:val>
                                            <p:fltVal val="0"/>
                                          </p:val>
                                        </p:tav>
                                        <p:tav tm="100000">
                                          <p:val>
                                            <p:strVal val="#ppt_w"/>
                                          </p:val>
                                        </p:tav>
                                      </p:tavLst>
                                    </p:anim>
                                    <p:anim calcmode="lin" valueType="num">
                                      <p:cBhvr>
                                        <p:cTn id="95" dur="500" fill="hold"/>
                                        <p:tgtEl>
                                          <p:spTgt spid="21"/>
                                        </p:tgtEl>
                                        <p:attrNameLst>
                                          <p:attrName>ppt_h</p:attrName>
                                        </p:attrNameLst>
                                      </p:cBhvr>
                                      <p:tavLst>
                                        <p:tav tm="0">
                                          <p:val>
                                            <p:fltVal val="0"/>
                                          </p:val>
                                        </p:tav>
                                        <p:tav tm="100000">
                                          <p:val>
                                            <p:strVal val="#ppt_h"/>
                                          </p:val>
                                        </p:tav>
                                      </p:tavLst>
                                    </p:anim>
                                    <p:animEffect transition="in" filter="fade">
                                      <p:cBhvr>
                                        <p:cTn id="96" dur="500"/>
                                        <p:tgtEl>
                                          <p:spTgt spid="21"/>
                                        </p:tgtEl>
                                      </p:cBhvr>
                                    </p:animEffect>
                                  </p:childTnLst>
                                </p:cTn>
                              </p:par>
                            </p:childTnLst>
                          </p:cTn>
                        </p:par>
                        <p:par>
                          <p:cTn id="97" fill="hold">
                            <p:stCondLst>
                              <p:cond delay="1300"/>
                            </p:stCondLst>
                            <p:childTnLst>
                              <p:par>
                                <p:cTn id="98" presetID="16" presetClass="entr" presetSubtype="42"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barn(outHorizontal)">
                                      <p:cBhvr>
                                        <p:cTn id="100" dur="500"/>
                                        <p:tgtEl>
                                          <p:spTgt spid="25"/>
                                        </p:tgtEl>
                                      </p:cBhvr>
                                    </p:animEffect>
                                  </p:childTnLst>
                                </p:cTn>
                              </p:par>
                            </p:childTnLst>
                          </p:cTn>
                        </p:par>
                        <p:par>
                          <p:cTn id="101" fill="hold">
                            <p:stCondLst>
                              <p:cond delay="1800"/>
                            </p:stCondLst>
                            <p:childTnLst>
                              <p:par>
                                <p:cTn id="102" presetID="2" presetClass="entr" presetSubtype="1" decel="100000" fill="hold" grpId="0" nodeType="after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additive="base">
                                        <p:cTn id="104" dur="500" fill="hold"/>
                                        <p:tgtEl>
                                          <p:spTgt spid="29"/>
                                        </p:tgtEl>
                                        <p:attrNameLst>
                                          <p:attrName>ppt_x</p:attrName>
                                        </p:attrNameLst>
                                      </p:cBhvr>
                                      <p:tavLst>
                                        <p:tav tm="0">
                                          <p:val>
                                            <p:strVal val="#ppt_x"/>
                                          </p:val>
                                        </p:tav>
                                        <p:tav tm="100000">
                                          <p:val>
                                            <p:strVal val="#ppt_x"/>
                                          </p:val>
                                        </p:tav>
                                      </p:tavLst>
                                    </p:anim>
                                    <p:anim calcmode="lin" valueType="num">
                                      <p:cBhvr additive="base">
                                        <p:cTn id="105" dur="500" fill="hold"/>
                                        <p:tgtEl>
                                          <p:spTgt spid="29"/>
                                        </p:tgtEl>
                                        <p:attrNameLst>
                                          <p:attrName>ppt_y</p:attrName>
                                        </p:attrNameLst>
                                      </p:cBhvr>
                                      <p:tavLst>
                                        <p:tav tm="0">
                                          <p:val>
                                            <p:strVal val="0-#ppt_h/2"/>
                                          </p:val>
                                        </p:tav>
                                        <p:tav tm="100000">
                                          <p:val>
                                            <p:strVal val="#ppt_y"/>
                                          </p:val>
                                        </p:tav>
                                      </p:tavLst>
                                    </p:anim>
                                  </p:childTnLst>
                                </p:cTn>
                              </p:par>
                            </p:childTnLst>
                          </p:cTn>
                        </p:par>
                        <p:par>
                          <p:cTn id="106" fill="hold">
                            <p:stCondLst>
                              <p:cond delay="2300"/>
                            </p:stCondLst>
                            <p:childTnLst>
                              <p:par>
                                <p:cTn id="107" presetID="3" presetClass="entr" presetSubtype="10" fill="hold" grpId="0" nodeType="after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blinds(horizontal)">
                                      <p:cBhvr>
                                        <p:cTn id="10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bldLvl="0" animBg="1"/>
      <p:bldP spid="17" grpId="0" bldLvl="0" animBg="1"/>
      <p:bldP spid="24" grpId="0" bldLvl="0" animBg="1"/>
      <p:bldP spid="25" grpId="0" bldLvl="0" animBg="1"/>
      <p:bldP spid="26" grpId="0"/>
      <p:bldP spid="27" grpId="0"/>
      <p:bldP spid="28" grpId="0"/>
      <p:bldP spid="29" grpId="0"/>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14348"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357158" y="294588"/>
            <a:ext cx="8229600" cy="63408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Positive  effect</a:t>
            </a:r>
            <a:endParaRPr kumimoji="0" lang="zh-CN" alt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sp>
        <p:nvSpPr>
          <p:cNvPr id="13" name="矩形 12"/>
          <p:cNvSpPr/>
          <p:nvPr/>
        </p:nvSpPr>
        <p:spPr>
          <a:xfrm>
            <a:off x="642910" y="1285860"/>
            <a:ext cx="3262432"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“三师共管”签约服务成效</a:t>
            </a:r>
          </a:p>
        </p:txBody>
      </p:sp>
      <p:sp>
        <p:nvSpPr>
          <p:cNvPr id="14" name="矩形 13"/>
          <p:cNvSpPr/>
          <p:nvPr/>
        </p:nvSpPr>
        <p:spPr>
          <a:xfrm>
            <a:off x="428596" y="1916660"/>
            <a:ext cx="5429288" cy="369332"/>
          </a:xfrm>
          <a:prstGeom prst="rect">
            <a:avLst/>
          </a:prstGeom>
        </p:spPr>
        <p:txBody>
          <a:bodyPr wrap="square">
            <a:spAutoFit/>
          </a:bodyPr>
          <a:lstStyle/>
          <a:p>
            <a:pPr indent="457200">
              <a:spcAft>
                <a:spcPts val="600"/>
              </a:spcAft>
            </a:pP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五、分级诊疗成效</a:t>
            </a:r>
          </a:p>
        </p:txBody>
      </p:sp>
      <p:pic>
        <p:nvPicPr>
          <p:cNvPr id="16" name="图片 15" descr="微信图片_20170522150848.jpg"/>
          <p:cNvPicPr>
            <a:picLocks noChangeAspect="1"/>
          </p:cNvPicPr>
          <p:nvPr/>
        </p:nvPicPr>
        <p:blipFill>
          <a:blip r:embed="rId2"/>
          <a:stretch>
            <a:fillRect/>
          </a:stretch>
        </p:blipFill>
        <p:spPr>
          <a:xfrm>
            <a:off x="4714876" y="2428868"/>
            <a:ext cx="3214710" cy="2000264"/>
          </a:xfrm>
          <a:prstGeom prst="rect">
            <a:avLst/>
          </a:prstGeom>
        </p:spPr>
      </p:pic>
      <p:pic>
        <p:nvPicPr>
          <p:cNvPr id="11" name="图片 10" descr="333.png"/>
          <p:cNvPicPr>
            <a:picLocks noChangeAspect="1"/>
          </p:cNvPicPr>
          <p:nvPr/>
        </p:nvPicPr>
        <p:blipFill>
          <a:blip r:embed="rId3"/>
          <a:stretch>
            <a:fillRect/>
          </a:stretch>
        </p:blipFill>
        <p:spPr>
          <a:xfrm>
            <a:off x="1000100" y="2428868"/>
            <a:ext cx="3071834" cy="2000264"/>
          </a:xfrm>
          <a:prstGeom prst="rect">
            <a:avLst/>
          </a:prstGeom>
        </p:spPr>
      </p:pic>
      <p:pic>
        <p:nvPicPr>
          <p:cNvPr id="19" name="图片 18" descr="111.png"/>
          <p:cNvPicPr>
            <a:picLocks noChangeAspect="1"/>
          </p:cNvPicPr>
          <p:nvPr/>
        </p:nvPicPr>
        <p:blipFill>
          <a:blip r:embed="rId4"/>
          <a:stretch>
            <a:fillRect/>
          </a:stretch>
        </p:blipFill>
        <p:spPr>
          <a:xfrm>
            <a:off x="4714876" y="4572008"/>
            <a:ext cx="3214710" cy="1928826"/>
          </a:xfrm>
          <a:prstGeom prst="rect">
            <a:avLst/>
          </a:prstGeom>
        </p:spPr>
      </p:pic>
      <p:pic>
        <p:nvPicPr>
          <p:cNvPr id="20" name="图片 19" descr="222.png"/>
          <p:cNvPicPr>
            <a:picLocks noChangeAspect="1"/>
          </p:cNvPicPr>
          <p:nvPr/>
        </p:nvPicPr>
        <p:blipFill>
          <a:blip r:embed="rId5"/>
          <a:stretch>
            <a:fillRect/>
          </a:stretch>
        </p:blipFill>
        <p:spPr>
          <a:xfrm>
            <a:off x="1000100" y="4572008"/>
            <a:ext cx="3071834" cy="1928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0.70"/>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par>
                                <p:cTn id="10" presetID="3" presetClass="entr" presetSubtype="1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2" presetClass="entr" presetSubtype="4"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lide(fromBottom)">
                                      <p:cBhvr>
                                        <p:cTn id="22" dur="500"/>
                                        <p:tgtEl>
                                          <p:spTgt spid="19"/>
                                        </p:tgtEl>
                                      </p:cBhvr>
                                    </p:animEffect>
                                  </p:childTnLst>
                                </p:cTn>
                              </p:par>
                            </p:childTnLst>
                          </p:cTn>
                        </p:par>
                        <p:par>
                          <p:cTn id="23" fill="hold">
                            <p:stCondLst>
                              <p:cond delay="2500"/>
                            </p:stCondLst>
                            <p:childTnLst>
                              <p:par>
                                <p:cTn id="24" presetID="12" presetClass="entr" presetSubtype="4"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slide(fromBottom)">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14348"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椭圆 7" descr="图片25"/>
          <p:cNvSpPr>
            <a:spLocks noChangeArrowheads="1"/>
          </p:cNvSpPr>
          <p:nvPr/>
        </p:nvSpPr>
        <p:spPr bwMode="auto">
          <a:xfrm>
            <a:off x="4786314" y="2285992"/>
            <a:ext cx="3643306" cy="3613139"/>
          </a:xfrm>
          <a:prstGeom prst="ellipse">
            <a:avLst/>
          </a:prstGeom>
          <a:blipFill dpi="0" rotWithShape="1">
            <a:blip r:embed="rId3" cstate="print"/>
            <a:srcRect/>
            <a:stretch>
              <a:fillRect/>
            </a:stretch>
          </a:blipFill>
          <a:ln w="9525">
            <a:noFill/>
            <a:round/>
          </a:ln>
        </p:spPr>
        <p:txBody>
          <a:bodyPr/>
          <a:lstStyle/>
          <a:p>
            <a:pPr algn="ctr"/>
            <a:endParaRPr lang="zh-CN" altLang="en-US"/>
          </a:p>
        </p:txBody>
      </p:sp>
      <p:sp>
        <p:nvSpPr>
          <p:cNvPr id="9" name="矩形 8"/>
          <p:cNvSpPr/>
          <p:nvPr/>
        </p:nvSpPr>
        <p:spPr>
          <a:xfrm>
            <a:off x="856937" y="1989130"/>
            <a:ext cx="2877711" cy="338554"/>
          </a:xfrm>
          <a:prstGeom prst="rect">
            <a:avLst/>
          </a:prstGeom>
          <a:noFill/>
          <a:ln w="9525">
            <a:noFill/>
          </a:ln>
        </p:spPr>
        <p:txBody>
          <a:bodyPr wrap="none">
            <a:spAutoFit/>
          </a:bodyPr>
          <a:lstStyle/>
          <a:p>
            <a:pPr algn="ctr"/>
            <a:r>
              <a:rPr lang="zh-CN" altLang="zh-CN" sz="1600" b="1" noProof="1">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ea"/>
              </a:rPr>
              <a:t>2015年</a:t>
            </a:r>
            <a:r>
              <a:rPr lang="zh-CN" altLang="zh-CN" sz="1600" b="1" noProof="1">
                <a:solidFill>
                  <a:srgbClr val="FF0000"/>
                </a:solidFill>
                <a:latin typeface="黑体" panose="02010609060101010101" pitchFamily="2" charset="-122"/>
                <a:ea typeface="黑体" panose="02010609060101010101" pitchFamily="2" charset="-122"/>
                <a:cs typeface="+mn-ea"/>
              </a:rPr>
              <a:t>  </a:t>
            </a:r>
            <a:r>
              <a:rPr lang="zh-CN" altLang="zh-CN" sz="1600" b="1" noProof="1">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n-ea"/>
              </a:rPr>
              <a:t>“中国政府创新奖”</a:t>
            </a:r>
          </a:p>
        </p:txBody>
      </p:sp>
      <p:sp>
        <p:nvSpPr>
          <p:cNvPr id="10" name="矩形 9"/>
          <p:cNvSpPr>
            <a:spLocks noChangeArrowheads="1"/>
          </p:cNvSpPr>
          <p:nvPr/>
        </p:nvSpPr>
        <p:spPr bwMode="auto">
          <a:xfrm>
            <a:off x="857224" y="2285992"/>
            <a:ext cx="3455987" cy="1142620"/>
          </a:xfrm>
          <a:prstGeom prst="rect">
            <a:avLst/>
          </a:prstGeom>
          <a:noFill/>
          <a:ln w="9525">
            <a:noFill/>
            <a:miter lim="800000"/>
          </a:ln>
        </p:spPr>
        <p:txBody>
          <a:bodyPr>
            <a:spAutoFit/>
          </a:bodyPr>
          <a:lstStyle/>
          <a:p>
            <a:pPr>
              <a:lnSpc>
                <a:spcPct val="150000"/>
              </a:lnSpc>
            </a:pPr>
            <a:r>
              <a:rPr lang="en-US" altLang="zh-CN" sz="16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2016</a:t>
            </a:r>
            <a:r>
              <a:rPr lang="zh-CN" altLang="en-US" sz="16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年</a:t>
            </a:r>
            <a:r>
              <a:rPr lang="zh-CN" altLang="en-US" sz="1600" b="1" dirty="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“三师共管”模式入选国务院医改办向全国推广的十</a:t>
            </a:r>
            <a:r>
              <a:rPr lang="zh-CN" altLang="en-US" sz="1600" b="1" dirty="0" smtClean="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种分级诊疗地方</a:t>
            </a:r>
            <a:r>
              <a:rPr lang="zh-CN" altLang="en-US" sz="1600" b="1" dirty="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经验之一</a:t>
            </a:r>
          </a:p>
        </p:txBody>
      </p:sp>
      <p:sp>
        <p:nvSpPr>
          <p:cNvPr id="11" name="矩形 10"/>
          <p:cNvSpPr>
            <a:spLocks noChangeArrowheads="1"/>
          </p:cNvSpPr>
          <p:nvPr/>
        </p:nvSpPr>
        <p:spPr bwMode="auto">
          <a:xfrm>
            <a:off x="857224" y="3380360"/>
            <a:ext cx="3455987" cy="1938992"/>
          </a:xfrm>
          <a:prstGeom prst="rect">
            <a:avLst/>
          </a:prstGeom>
          <a:noFill/>
          <a:ln w="9525">
            <a:noFill/>
            <a:miter lim="800000"/>
          </a:ln>
        </p:spPr>
        <p:txBody>
          <a:bodyPr>
            <a:spAutoFit/>
          </a:bodyPr>
          <a:lstStyle/>
          <a:p>
            <a:pPr>
              <a:lnSpc>
                <a:spcPct val="150000"/>
              </a:lnSpc>
            </a:pPr>
            <a:r>
              <a:rPr lang="en-US" altLang="zh-CN"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2017</a:t>
            </a:r>
            <a:r>
              <a:rPr lang="zh-CN" altLang="en-US"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年</a:t>
            </a:r>
            <a:r>
              <a:rPr lang="en-US" altLang="zh-CN"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5</a:t>
            </a:r>
            <a:r>
              <a:rPr lang="zh-CN" altLang="en-US"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月</a:t>
            </a:r>
            <a:r>
              <a:rPr lang="en-US" altLang="zh-CN"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10</a:t>
            </a:r>
            <a:r>
              <a:rPr lang="zh-CN" altLang="en-US"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日 </a:t>
            </a:r>
            <a:r>
              <a:rPr lang="zh-CN" altLang="en-US" sz="1600" b="1" dirty="0" smtClean="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a:t>
            </a:r>
            <a:endParaRPr lang="en-US" altLang="zh-CN" sz="1600" b="1" dirty="0" smtClean="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algn="just">
              <a:lnSpc>
                <a:spcPct val="150000"/>
              </a:lnSpc>
            </a:pPr>
            <a:r>
              <a:rPr lang="zh-CN" altLang="en-US" sz="1600" b="1" dirty="0" smtClean="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福建省厦门市“三师共管”签约服务模式作为家庭医生签约的五种典型经验和模式之一向全国推广</a:t>
            </a:r>
            <a:r>
              <a:rPr lang="zh-CN" altLang="en-US" sz="1600"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zh-CN" altLang="en-US" sz="1600" b="1" dirty="0" smtClean="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“多快好省”成为成效表述的方式</a:t>
            </a:r>
            <a:endParaRPr lang="zh-CN" altLang="en-US" sz="1600" b="1" dirty="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2" name="标题 1"/>
          <p:cNvSpPr txBox="1"/>
          <p:nvPr/>
        </p:nvSpPr>
        <p:spPr>
          <a:xfrm>
            <a:off x="357158" y="294588"/>
            <a:ext cx="8229600" cy="63408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Positive  effect</a:t>
            </a:r>
            <a:endParaRPr kumimoji="0" lang="zh-CN" alt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sp>
        <p:nvSpPr>
          <p:cNvPr id="13" name="矩形 12"/>
          <p:cNvSpPr/>
          <p:nvPr/>
        </p:nvSpPr>
        <p:spPr>
          <a:xfrm>
            <a:off x="642910" y="1285860"/>
            <a:ext cx="3262432"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“三师共管”签约服务成效</a:t>
            </a:r>
          </a:p>
        </p:txBody>
      </p:sp>
      <p:sp>
        <p:nvSpPr>
          <p:cNvPr id="15" name="矩形 14"/>
          <p:cNvSpPr>
            <a:spLocks noChangeArrowheads="1"/>
          </p:cNvSpPr>
          <p:nvPr/>
        </p:nvSpPr>
        <p:spPr bwMode="auto">
          <a:xfrm>
            <a:off x="872515" y="5229067"/>
            <a:ext cx="3556609" cy="1200329"/>
          </a:xfrm>
          <a:prstGeom prst="rect">
            <a:avLst/>
          </a:prstGeom>
          <a:noFill/>
          <a:ln w="9525">
            <a:noFill/>
            <a:miter lim="800000"/>
          </a:ln>
        </p:spPr>
        <p:txBody>
          <a:bodyPr wrap="square">
            <a:spAutoFit/>
          </a:bodyPr>
          <a:lstStyle/>
          <a:p>
            <a:pPr>
              <a:lnSpc>
                <a:spcPct val="150000"/>
              </a:lnSpc>
            </a:pPr>
            <a:r>
              <a:rPr lang="en-US" altLang="zh-CN"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2017</a:t>
            </a:r>
            <a:r>
              <a:rPr lang="zh-CN" altLang="en-US"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年</a:t>
            </a:r>
            <a:r>
              <a:rPr lang="en-US" altLang="zh-CN"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6</a:t>
            </a:r>
            <a:r>
              <a:rPr lang="zh-CN" altLang="en-US"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月</a:t>
            </a:r>
            <a:r>
              <a:rPr lang="en-US" altLang="zh-CN"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4</a:t>
            </a:r>
            <a:r>
              <a:rPr lang="zh-CN" altLang="en-US" sz="16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日 </a:t>
            </a:r>
            <a:r>
              <a:rPr lang="zh-CN" altLang="en-US" sz="1600" b="1" dirty="0" smtClean="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a:t>
            </a:r>
            <a:endParaRPr lang="en-US" altLang="zh-CN" sz="1600" b="1" dirty="0" smtClean="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algn="just">
              <a:lnSpc>
                <a:spcPct val="150000"/>
              </a:lnSpc>
            </a:pPr>
            <a:r>
              <a:rPr lang="zh-CN" altLang="en-US" sz="1600" b="1" dirty="0" smtClean="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厦门分级诊疗经验作为八个深化医改重大典型分级诊疗经验之一被发布</a:t>
            </a:r>
            <a:endParaRPr lang="zh-CN" altLang="en-US" sz="1600" b="1" dirty="0">
              <a:solidFill>
                <a:schemeClr val="bg1">
                  <a:lumMod val="95000"/>
                </a:schemeClr>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47" presetClass="entr" presetSubtype="0" fill="hold"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1000"/>
                                        <p:tgtEl>
                                          <p:spTgt spid="10">
                                            <p:txEl>
                                              <p:pRg st="0" end="0"/>
                                            </p:txEl>
                                          </p:spTgt>
                                        </p:tgtEl>
                                      </p:cBhvr>
                                    </p:animEffect>
                                    <p:anim calcmode="lin" valueType="num">
                                      <p:cBhvr>
                                        <p:cTn id="21"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3000"/>
                            </p:stCondLst>
                            <p:childTnLst>
                              <p:par>
                                <p:cTn id="24" presetID="47" presetClass="entr" presetSubtype="0" fill="hold"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1000"/>
                                        <p:tgtEl>
                                          <p:spTgt spid="11">
                                            <p:txEl>
                                              <p:pRg st="0" end="0"/>
                                            </p:txEl>
                                          </p:spTgt>
                                        </p:tgtEl>
                                      </p:cBhvr>
                                    </p:animEffect>
                                    <p:anim calcmode="lin" valueType="num">
                                      <p:cBhvr>
                                        <p:cTn id="27"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29" fill="hold">
                            <p:stCondLst>
                              <p:cond delay="4000"/>
                            </p:stCondLst>
                            <p:childTnLst>
                              <p:par>
                                <p:cTn id="30" presetID="47" presetClass="entr" presetSubtype="0" fill="hold" nodeType="after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1000"/>
                                        <p:tgtEl>
                                          <p:spTgt spid="11">
                                            <p:txEl>
                                              <p:pRg st="1" end="1"/>
                                            </p:txEl>
                                          </p:spTgt>
                                        </p:tgtEl>
                                      </p:cBhvr>
                                    </p:animEffect>
                                    <p:anim calcmode="lin" valueType="num">
                                      <p:cBhvr>
                                        <p:cTn id="3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35" fill="hold">
                            <p:stCondLst>
                              <p:cond delay="5000"/>
                            </p:stCondLst>
                            <p:childTnLst>
                              <p:par>
                                <p:cTn id="36" presetID="47" presetClass="entr" presetSubtype="0" fill="hold" nodeType="after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1000"/>
                                        <p:tgtEl>
                                          <p:spTgt spid="15">
                                            <p:txEl>
                                              <p:pRg st="0" end="0"/>
                                            </p:txEl>
                                          </p:spTgt>
                                        </p:tgtEl>
                                      </p:cBhvr>
                                    </p:animEffect>
                                    <p:anim calcmode="lin" valueType="num">
                                      <p:cBhvr>
                                        <p:cTn id="39"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41" fill="hold">
                            <p:stCondLst>
                              <p:cond delay="6000"/>
                            </p:stCondLst>
                            <p:childTnLst>
                              <p:par>
                                <p:cTn id="42" presetID="47" presetClass="entr" presetSubtype="0" fill="hold" nodeType="afterEffect">
                                  <p:stCondLst>
                                    <p:cond delay="0"/>
                                  </p:stCondLst>
                                  <p:childTnLst>
                                    <p:set>
                                      <p:cBhvr>
                                        <p:cTn id="43" dur="1" fill="hold">
                                          <p:stCondLst>
                                            <p:cond delay="0"/>
                                          </p:stCondLst>
                                        </p:cTn>
                                        <p:tgtEl>
                                          <p:spTgt spid="15">
                                            <p:txEl>
                                              <p:pRg st="1" end="1"/>
                                            </p:txEl>
                                          </p:spTgt>
                                        </p:tgtEl>
                                        <p:attrNameLst>
                                          <p:attrName>style.visibility</p:attrName>
                                        </p:attrNameLst>
                                      </p:cBhvr>
                                      <p:to>
                                        <p:strVal val="visible"/>
                                      </p:to>
                                    </p:set>
                                    <p:animEffect transition="in" filter="fade">
                                      <p:cBhvr>
                                        <p:cTn id="44" dur="1000"/>
                                        <p:tgtEl>
                                          <p:spTgt spid="15">
                                            <p:txEl>
                                              <p:pRg st="1" end="1"/>
                                            </p:txEl>
                                          </p:spTgt>
                                        </p:tgtEl>
                                      </p:cBhvr>
                                    </p:animEffect>
                                    <p:anim calcmode="lin" valueType="num">
                                      <p:cBhvr>
                                        <p:cTn id="4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effectLst>
                  <a:outerShdw blurRad="38100" dist="38100" dir="2700000" algn="tl">
                    <a:srgbClr val="000000">
                      <a:alpha val="43137"/>
                    </a:srgbClr>
                  </a:outerShdw>
                </a:effectLst>
              </a:rPr>
              <a:t>Contents</a:t>
            </a:r>
            <a:endParaRPr lang="zh-CN" altLang="en-US" b="1" dirty="0">
              <a:effectLst>
                <a:outerShdw blurRad="38100" dist="38100" dir="2700000" algn="tl">
                  <a:srgbClr val="000000">
                    <a:alpha val="43137"/>
                  </a:srgbClr>
                </a:outerShdw>
              </a:effectLst>
            </a:endParaRPr>
          </a:p>
        </p:txBody>
      </p:sp>
      <p:grpSp>
        <p:nvGrpSpPr>
          <p:cNvPr id="3" name="组合 8"/>
          <p:cNvGrpSpPr/>
          <p:nvPr/>
        </p:nvGrpSpPr>
        <p:grpSpPr>
          <a:xfrm>
            <a:off x="2240521" y="2000240"/>
            <a:ext cx="740653" cy="740653"/>
            <a:chOff x="2055598" y="1916830"/>
            <a:chExt cx="1008112" cy="1008112"/>
          </a:xfrm>
        </p:grpSpPr>
        <p:sp>
          <p:nvSpPr>
            <p:cNvPr id="5" name="椭圆 4"/>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椭圆 5"/>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5" idx="4"/>
          </p:cNvCxnSpPr>
          <p:nvPr/>
        </p:nvCxnSpPr>
        <p:spPr>
          <a:xfrm>
            <a:off x="2610848" y="2635086"/>
            <a:ext cx="4739852"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nvGrpSpPr>
          <p:cNvPr id="4" name="组合 13"/>
          <p:cNvGrpSpPr/>
          <p:nvPr/>
        </p:nvGrpSpPr>
        <p:grpSpPr>
          <a:xfrm>
            <a:off x="2240521" y="3045537"/>
            <a:ext cx="740653" cy="740653"/>
            <a:chOff x="2055598" y="1916830"/>
            <a:chExt cx="1008112" cy="1008112"/>
          </a:xfrm>
        </p:grpSpPr>
        <p:sp>
          <p:nvSpPr>
            <p:cNvPr id="15" name="椭圆 14"/>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椭圆 16"/>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a:stCxn id="15" idx="4"/>
          </p:cNvCxnSpPr>
          <p:nvPr/>
        </p:nvCxnSpPr>
        <p:spPr>
          <a:xfrm>
            <a:off x="2610848" y="3680383"/>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nvGrpSpPr>
          <p:cNvPr id="7" name="组合 18"/>
          <p:cNvGrpSpPr/>
          <p:nvPr/>
        </p:nvGrpSpPr>
        <p:grpSpPr>
          <a:xfrm>
            <a:off x="2240521" y="4143380"/>
            <a:ext cx="740653" cy="740653"/>
            <a:chOff x="2055598" y="1916830"/>
            <a:chExt cx="1008112" cy="1008112"/>
          </a:xfrm>
        </p:grpSpPr>
        <p:sp>
          <p:nvSpPr>
            <p:cNvPr id="20" name="椭圆 19"/>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椭圆 21"/>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a:stCxn id="20" idx="4"/>
          </p:cNvCxnSpPr>
          <p:nvPr/>
        </p:nvCxnSpPr>
        <p:spPr>
          <a:xfrm>
            <a:off x="2610848" y="4778226"/>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28992" y="2110079"/>
            <a:ext cx="2808312" cy="461665"/>
          </a:xfrm>
          <a:prstGeom prst="rect">
            <a:avLst/>
          </a:prstGeom>
          <a:noFill/>
        </p:spPr>
        <p:txBody>
          <a:bodyPr wrap="square" rtlCol="0">
            <a:spAutoFit/>
          </a:bodyPr>
          <a:lstStyle/>
          <a:p>
            <a:r>
              <a:rPr lang="zh-CN" altLang="en-US" sz="2400" dirty="0" smtClean="0">
                <a:solidFill>
                  <a:schemeClr val="bg1">
                    <a:lumMod val="95000"/>
                  </a:schemeClr>
                </a:solidFill>
                <a:effectLst>
                  <a:outerShdw blurRad="38100" dist="38100" dir="2700000" algn="tl">
                    <a:srgbClr val="000000">
                      <a:alpha val="43137"/>
                    </a:srgbClr>
                  </a:outerShdw>
                </a:effectLst>
              </a:rPr>
              <a:t>背景</a:t>
            </a:r>
            <a:endParaRPr lang="zh-CN" altLang="en-US" sz="2400" dirty="0">
              <a:solidFill>
                <a:schemeClr val="bg1">
                  <a:lumMod val="95000"/>
                </a:schemeClr>
              </a:solidFill>
              <a:effectLst>
                <a:outerShdw blurRad="38100" dist="38100" dir="2700000" algn="tl">
                  <a:srgbClr val="000000">
                    <a:alpha val="43137"/>
                  </a:srgbClr>
                </a:outerShdw>
              </a:effectLst>
            </a:endParaRPr>
          </a:p>
        </p:txBody>
      </p:sp>
      <p:sp>
        <p:nvSpPr>
          <p:cNvPr id="28" name="TextBox 27"/>
          <p:cNvSpPr txBox="1"/>
          <p:nvPr/>
        </p:nvSpPr>
        <p:spPr>
          <a:xfrm>
            <a:off x="3428992" y="4324657"/>
            <a:ext cx="2808312" cy="461665"/>
          </a:xfrm>
          <a:prstGeom prst="rect">
            <a:avLst/>
          </a:prstGeom>
          <a:noFill/>
        </p:spPr>
        <p:txBody>
          <a:bodyPr wrap="square" rtlCol="0">
            <a:spAutoFit/>
          </a:bodyPr>
          <a:lstStyle/>
          <a:p>
            <a:r>
              <a:rPr lang="zh-CN" altLang="en-US" sz="2400" dirty="0" smtClean="0">
                <a:solidFill>
                  <a:schemeClr val="bg1"/>
                </a:solidFill>
                <a:effectLst>
                  <a:outerShdw blurRad="38100" dist="38100" dir="2700000" algn="tl">
                    <a:srgbClr val="000000">
                      <a:alpha val="43137"/>
                    </a:srgbClr>
                  </a:outerShdw>
                </a:effectLst>
              </a:rPr>
              <a:t>成效</a:t>
            </a:r>
            <a:endParaRPr lang="zh-CN" altLang="en-US" sz="2400" dirty="0">
              <a:solidFill>
                <a:schemeClr val="bg1"/>
              </a:solidFill>
              <a:effectLst>
                <a:outerShdw blurRad="38100" dist="38100" dir="2700000" algn="tl">
                  <a:srgbClr val="000000">
                    <a:alpha val="43137"/>
                  </a:srgbClr>
                </a:outerShdw>
              </a:effectLst>
            </a:endParaRPr>
          </a:p>
        </p:txBody>
      </p:sp>
      <p:sp>
        <p:nvSpPr>
          <p:cNvPr id="29" name="TextBox 28"/>
          <p:cNvSpPr txBox="1"/>
          <p:nvPr/>
        </p:nvSpPr>
        <p:spPr>
          <a:xfrm>
            <a:off x="3428992" y="3181649"/>
            <a:ext cx="2808312" cy="461665"/>
          </a:xfrm>
          <a:prstGeom prst="rect">
            <a:avLst/>
          </a:prstGeom>
          <a:noFill/>
        </p:spPr>
        <p:txBody>
          <a:bodyPr wrap="square" rtlCol="0">
            <a:spAutoFit/>
          </a:bodyPr>
          <a:lstStyle/>
          <a:p>
            <a:r>
              <a:rPr lang="zh-CN" altLang="en-US" sz="2400" dirty="0" smtClean="0">
                <a:solidFill>
                  <a:schemeClr val="bg1"/>
                </a:solidFill>
                <a:effectLst>
                  <a:outerShdw blurRad="38100" dist="38100" dir="2700000" algn="tl">
                    <a:srgbClr val="000000">
                      <a:alpha val="43137"/>
                    </a:srgbClr>
                  </a:outerShdw>
                </a:effectLst>
                <a:cs typeface="Arial" panose="020B0604020202020204" pitchFamily="34" charset="0"/>
              </a:rPr>
              <a:t>做法</a:t>
            </a:r>
            <a:endParaRPr lang="zh-CN" altLang="en-US" sz="2400" dirty="0">
              <a:solidFill>
                <a:schemeClr val="bg1"/>
              </a:solidFill>
              <a:effectLst>
                <a:outerShdw blurRad="38100" dist="38100" dir="2700000" algn="tl">
                  <a:srgbClr val="000000">
                    <a:alpha val="43137"/>
                  </a:srgbClr>
                </a:outerShdw>
              </a:effectLst>
              <a:cs typeface="Arial" panose="020B0604020202020204" pitchFamily="34" charset="0"/>
            </a:endParaRPr>
          </a:p>
        </p:txBody>
      </p:sp>
      <p:sp>
        <p:nvSpPr>
          <p:cNvPr id="25" name="等腰三角形 24"/>
          <p:cNvSpPr/>
          <p:nvPr/>
        </p:nvSpPr>
        <p:spPr>
          <a:xfrm rot="5400000">
            <a:off x="1689650" y="5422963"/>
            <a:ext cx="360040" cy="310379"/>
          </a:xfrm>
          <a:prstGeom prst="triangl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25"/>
          <p:cNvGrpSpPr/>
          <p:nvPr/>
        </p:nvGrpSpPr>
        <p:grpSpPr>
          <a:xfrm>
            <a:off x="2214546" y="5188677"/>
            <a:ext cx="740653" cy="740653"/>
            <a:chOff x="2055598" y="1916830"/>
            <a:chExt cx="1008112" cy="1008112"/>
          </a:xfrm>
        </p:grpSpPr>
        <p:sp>
          <p:nvSpPr>
            <p:cNvPr id="27" name="椭圆 26"/>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椭圆 30"/>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p:cNvCxnSpPr/>
          <p:nvPr/>
        </p:nvCxnSpPr>
        <p:spPr>
          <a:xfrm>
            <a:off x="2588162" y="5824162"/>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28992" y="5286388"/>
            <a:ext cx="2808312" cy="461665"/>
          </a:xfrm>
          <a:prstGeom prst="rect">
            <a:avLst/>
          </a:prstGeom>
          <a:noFill/>
        </p:spPr>
        <p:txBody>
          <a:bodyPr wrap="square" rtlCol="0">
            <a:spAutoFit/>
          </a:bodyPr>
          <a:lstStyle/>
          <a:p>
            <a:r>
              <a:rPr lang="en-US" altLang="zh-CN" sz="2400" b="1" dirty="0" smtClean="0">
                <a:solidFill>
                  <a:srgbClr val="FFFF00"/>
                </a:solidFill>
                <a:effectLst>
                  <a:outerShdw blurRad="38100" dist="38100" dir="2700000" algn="tl">
                    <a:srgbClr val="000000">
                      <a:alpha val="43137"/>
                    </a:srgbClr>
                  </a:outerShdw>
                </a:effectLst>
              </a:rPr>
              <a:t>2017</a:t>
            </a:r>
            <a:r>
              <a:rPr lang="zh-CN" altLang="en-US" sz="2400" b="1" dirty="0" smtClean="0">
                <a:solidFill>
                  <a:srgbClr val="FFFF00"/>
                </a:solidFill>
                <a:effectLst>
                  <a:outerShdw blurRad="38100" dist="38100" dir="2700000" algn="tl">
                    <a:srgbClr val="000000">
                      <a:alpha val="43137"/>
                    </a:srgbClr>
                  </a:outerShdw>
                </a:effectLst>
              </a:rPr>
              <a:t>年持续推进</a:t>
            </a:r>
            <a:endParaRPr lang="zh-CN" altLang="en-US" sz="24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5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57158" y="294588"/>
            <a:ext cx="8229600" cy="634082"/>
          </a:xfrm>
          <a:prstGeom prst="rect">
            <a:avLst/>
          </a:prstGeom>
        </p:spPr>
        <p:txBody>
          <a:bodyPr vert="horz" lIns="91440" tIns="45720" rIns="91440" bIns="45720" rtlCol="0" anchor="ctr">
            <a:normAutofit/>
          </a:bodyPr>
          <a:lstStyle/>
          <a:p>
            <a:pPr latinLnBrk="1"/>
            <a:r>
              <a:rPr lang="en-US" sz="3200" b="1" dirty="0" smtClean="0">
                <a:solidFill>
                  <a:srgbClr val="FFFF00"/>
                </a:solidFill>
              </a:rPr>
              <a:t>Continuous  improvement</a:t>
            </a:r>
            <a:endParaRPr lang="en-US" sz="3200" b="1" dirty="0">
              <a:solidFill>
                <a:srgbClr val="FFFF00"/>
              </a:solidFill>
            </a:endParaRPr>
          </a:p>
        </p:txBody>
      </p:sp>
      <p:cxnSp>
        <p:nvCxnSpPr>
          <p:cNvPr id="5" name="直接连接符 4"/>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14348"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60924" y="1314378"/>
            <a:ext cx="4038285" cy="400110"/>
          </a:xfrm>
          <a:prstGeom prst="rect">
            <a:avLst/>
          </a:prstGeom>
        </p:spPr>
        <p:txBody>
          <a:bodyPr wrap="none">
            <a:spAutoFit/>
          </a:bodyPr>
          <a:lstStyle/>
          <a:p>
            <a:r>
              <a:rPr lang="en-US" altLang="zh-CN" sz="2000" b="1" dirty="0" smtClean="0">
                <a:solidFill>
                  <a:srgbClr val="FFFF00"/>
                </a:solidFill>
                <a:effectLst>
                  <a:outerShdw blurRad="38100" dist="38100" dir="2700000" algn="tl">
                    <a:srgbClr val="000000">
                      <a:alpha val="43137"/>
                    </a:srgbClr>
                  </a:outerShdw>
                </a:effectLst>
              </a:rPr>
              <a:t>2017</a:t>
            </a:r>
            <a:r>
              <a:rPr lang="zh-CN" altLang="en-US" sz="2000" b="1" dirty="0" smtClean="0">
                <a:solidFill>
                  <a:srgbClr val="FFFF00"/>
                </a:solidFill>
                <a:effectLst>
                  <a:outerShdw blurRad="38100" dist="38100" dir="2700000" algn="tl">
                    <a:srgbClr val="000000">
                      <a:alpha val="43137"/>
                    </a:srgbClr>
                  </a:outerShdw>
                </a:effectLst>
              </a:rPr>
              <a:t>年持续推进家庭医生签约服务</a:t>
            </a:r>
          </a:p>
        </p:txBody>
      </p:sp>
      <p:sp>
        <p:nvSpPr>
          <p:cNvPr id="12" name="矩形 11"/>
          <p:cNvSpPr/>
          <p:nvPr/>
        </p:nvSpPr>
        <p:spPr>
          <a:xfrm>
            <a:off x="481330" y="1862455"/>
            <a:ext cx="3995420" cy="368300"/>
          </a:xfrm>
          <a:prstGeom prst="rect">
            <a:avLst/>
          </a:prstGeom>
        </p:spPr>
        <p:txBody>
          <a:bodyPr wrap="square">
            <a:spAutoFit/>
          </a:bodyPr>
          <a:lstStyle/>
          <a:p>
            <a:pPr indent="457200">
              <a:spcAft>
                <a:spcPts val="600"/>
              </a:spcAft>
            </a:pPr>
            <a:r>
              <a:rPr lang="en-US" altLang="zh-CN"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1</a:t>
            </a: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、继续做实家庭医生签约服务</a:t>
            </a:r>
            <a:endParaRPr lang="zh-CN" altLang="en-US" sz="2400" b="1" i="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endParaRPr>
          </a:p>
        </p:txBody>
      </p:sp>
      <p:sp>
        <p:nvSpPr>
          <p:cNvPr id="16" name="TextBox 124"/>
          <p:cNvSpPr txBox="1"/>
          <p:nvPr/>
        </p:nvSpPr>
        <p:spPr>
          <a:xfrm>
            <a:off x="785786" y="2324393"/>
            <a:ext cx="8072494" cy="1200329"/>
          </a:xfrm>
          <a:prstGeom prst="rect">
            <a:avLst/>
          </a:prstGeom>
          <a:noFill/>
        </p:spPr>
        <p:txBody>
          <a:bodyPr wrap="square" rtlCol="0">
            <a:spAutoFit/>
          </a:bodyPr>
          <a:lstStyle/>
          <a:p>
            <a:pPr>
              <a:lnSpc>
                <a:spcPct val="150000"/>
              </a:lnSpc>
            </a:pPr>
            <a:r>
              <a:rPr lang="en-US" altLang="zh-CN" sz="1600" b="1" dirty="0" smtClean="0">
                <a:solidFill>
                  <a:srgbClr val="FFFF00"/>
                </a:solidFill>
                <a:latin typeface="仿宋_GB2312" pitchFamily="49" charset="-122"/>
                <a:ea typeface="仿宋_GB2312" pitchFamily="49" charset="-122"/>
                <a:sym typeface="+mn-ea"/>
              </a:rPr>
              <a:t>2017 </a:t>
            </a:r>
            <a:r>
              <a:rPr lang="zh-CN" altLang="en-US" sz="1600" b="1" dirty="0" smtClean="0">
                <a:solidFill>
                  <a:srgbClr val="FFFF00"/>
                </a:solidFill>
                <a:latin typeface="仿宋_GB2312" pitchFamily="49" charset="-122"/>
                <a:ea typeface="仿宋_GB2312" pitchFamily="49" charset="-122"/>
                <a:sym typeface="+mn-ea"/>
              </a:rPr>
              <a:t>年目标</a:t>
            </a:r>
            <a:r>
              <a:rPr lang="zh-CN" altLang="en-US" sz="1600" dirty="0" smtClean="0">
                <a:solidFill>
                  <a:schemeClr val="bg1"/>
                </a:solidFill>
                <a:latin typeface="仿宋_GB2312" pitchFamily="49" charset="-122"/>
                <a:ea typeface="仿宋_GB2312" pitchFamily="49" charset="-122"/>
                <a:sym typeface="+mn-ea"/>
              </a:rPr>
              <a:t>：户籍人口签约率</a:t>
            </a:r>
            <a:r>
              <a:rPr lang="zh-CN" altLang="en-US" sz="1600" b="1" dirty="0" smtClean="0">
                <a:solidFill>
                  <a:srgbClr val="FF0000"/>
                </a:solidFill>
                <a:latin typeface="仿宋_GB2312" pitchFamily="49" charset="-122"/>
                <a:ea typeface="仿宋_GB2312" pitchFamily="49" charset="-122"/>
                <a:sym typeface="+mn-ea"/>
              </a:rPr>
              <a:t>≥</a:t>
            </a:r>
            <a:r>
              <a:rPr lang="en-US" altLang="zh-CN" sz="1600" b="1" dirty="0" smtClean="0">
                <a:solidFill>
                  <a:srgbClr val="FF0000"/>
                </a:solidFill>
                <a:latin typeface="仿宋_GB2312" pitchFamily="49" charset="-122"/>
                <a:ea typeface="仿宋_GB2312" pitchFamily="49" charset="-122"/>
                <a:sym typeface="+mn-ea"/>
              </a:rPr>
              <a:t>30%</a:t>
            </a:r>
            <a:r>
              <a:rPr lang="zh-CN" altLang="en-US" sz="1600" dirty="0" smtClean="0">
                <a:solidFill>
                  <a:schemeClr val="bg1"/>
                </a:solidFill>
                <a:latin typeface="仿宋_GB2312" pitchFamily="49" charset="-122"/>
                <a:ea typeface="仿宋_GB2312" pitchFamily="49" charset="-122"/>
                <a:sym typeface="+mn-ea"/>
              </a:rPr>
              <a:t>，以</a:t>
            </a:r>
            <a:r>
              <a:rPr lang="en-US" altLang="zh-CN" sz="1600" dirty="0" smtClean="0">
                <a:solidFill>
                  <a:schemeClr val="bg1"/>
                </a:solidFill>
                <a:latin typeface="仿宋_GB2312" pitchFamily="49" charset="-122"/>
                <a:ea typeface="仿宋_GB2312" pitchFamily="49" charset="-122"/>
                <a:sym typeface="+mn-ea"/>
              </a:rPr>
              <a:t>65 </a:t>
            </a:r>
            <a:r>
              <a:rPr lang="zh-CN" altLang="en-US" sz="1600" dirty="0" smtClean="0">
                <a:solidFill>
                  <a:schemeClr val="bg1"/>
                </a:solidFill>
                <a:latin typeface="仿宋_GB2312" pitchFamily="49" charset="-122"/>
                <a:ea typeface="仿宋_GB2312" pitchFamily="49" charset="-122"/>
                <a:sym typeface="+mn-ea"/>
              </a:rPr>
              <a:t>岁以上老年人为主的重点人群签约率</a:t>
            </a:r>
            <a:r>
              <a:rPr lang="zh-CN" altLang="en-US" sz="1600" b="1" dirty="0" smtClean="0">
                <a:solidFill>
                  <a:srgbClr val="FF0000"/>
                </a:solidFill>
                <a:latin typeface="仿宋_GB2312" pitchFamily="49" charset="-122"/>
                <a:ea typeface="仿宋_GB2312" pitchFamily="49" charset="-122"/>
                <a:sym typeface="+mn-ea"/>
              </a:rPr>
              <a:t>≥</a:t>
            </a:r>
            <a:r>
              <a:rPr lang="en-US" altLang="zh-CN" sz="1600" b="1" dirty="0" smtClean="0">
                <a:solidFill>
                  <a:srgbClr val="FF0000"/>
                </a:solidFill>
                <a:latin typeface="仿宋_GB2312" pitchFamily="49" charset="-122"/>
                <a:ea typeface="仿宋_GB2312" pitchFamily="49" charset="-122"/>
                <a:sym typeface="+mn-ea"/>
              </a:rPr>
              <a:t>60%</a:t>
            </a:r>
          </a:p>
          <a:p>
            <a:pPr>
              <a:lnSpc>
                <a:spcPct val="150000"/>
              </a:lnSpc>
            </a:pPr>
            <a:r>
              <a:rPr lang="en-US" altLang="zh-CN" sz="1600" dirty="0">
                <a:solidFill>
                  <a:srgbClr val="FF0000"/>
                </a:solidFill>
                <a:latin typeface="仿宋_GB2312" pitchFamily="49" charset="-122"/>
                <a:ea typeface="仿宋_GB2312" pitchFamily="49" charset="-122"/>
                <a:sym typeface="+mn-ea"/>
              </a:rPr>
              <a:t> </a:t>
            </a:r>
            <a:r>
              <a:rPr lang="en-US" altLang="zh-CN" sz="1600" dirty="0" smtClean="0">
                <a:solidFill>
                  <a:srgbClr val="FF0000"/>
                </a:solidFill>
                <a:latin typeface="仿宋_GB2312" pitchFamily="49" charset="-122"/>
                <a:ea typeface="仿宋_GB2312" pitchFamily="49" charset="-122"/>
                <a:sym typeface="+mn-ea"/>
              </a:rPr>
              <a:t>             </a:t>
            </a:r>
            <a:r>
              <a:rPr lang="zh-CN" altLang="en-US" sz="1600" dirty="0" smtClean="0">
                <a:solidFill>
                  <a:schemeClr val="bg1"/>
                </a:solidFill>
                <a:latin typeface="仿宋_GB2312" pitchFamily="49" charset="-122"/>
                <a:ea typeface="仿宋_GB2312" pitchFamily="49" charset="-122"/>
                <a:sym typeface="+mn-ea"/>
              </a:rPr>
              <a:t>户覆盖率</a:t>
            </a:r>
            <a:r>
              <a:rPr lang="zh-CN" altLang="en-US" sz="1600" b="1" dirty="0">
                <a:solidFill>
                  <a:srgbClr val="FF0000"/>
                </a:solidFill>
                <a:latin typeface="仿宋_GB2312" pitchFamily="49" charset="-122"/>
                <a:ea typeface="仿宋_GB2312" pitchFamily="49" charset="-122"/>
                <a:sym typeface="+mn-ea"/>
              </a:rPr>
              <a:t>≥</a:t>
            </a:r>
            <a:r>
              <a:rPr lang="en-US" altLang="zh-CN" sz="1600" b="1" dirty="0">
                <a:solidFill>
                  <a:srgbClr val="FF0000"/>
                </a:solidFill>
                <a:latin typeface="仿宋_GB2312" pitchFamily="49" charset="-122"/>
                <a:ea typeface="仿宋_GB2312" pitchFamily="49" charset="-122"/>
                <a:sym typeface="+mn-ea"/>
              </a:rPr>
              <a:t>50%</a:t>
            </a:r>
            <a:endParaRPr lang="en-US" altLang="zh-CN" sz="1600" dirty="0">
              <a:solidFill>
                <a:schemeClr val="bg1"/>
              </a:solidFill>
              <a:latin typeface="仿宋_GB2312" pitchFamily="49" charset="-122"/>
              <a:ea typeface="仿宋_GB2312" pitchFamily="49" charset="-122"/>
            </a:endParaRPr>
          </a:p>
          <a:p>
            <a:pPr>
              <a:lnSpc>
                <a:spcPct val="150000"/>
              </a:lnSpc>
            </a:pPr>
            <a:endParaRPr lang="en-US" altLang="zh-CN" sz="1600" b="1" dirty="0">
              <a:solidFill>
                <a:srgbClr val="FF0000"/>
              </a:solidFill>
              <a:latin typeface="仿宋_GB2312" pitchFamily="49" charset="-122"/>
              <a:ea typeface="仿宋_GB2312" pitchFamily="49" charset="-122"/>
              <a:sym typeface="+mn-ea"/>
            </a:endParaRPr>
          </a:p>
        </p:txBody>
      </p:sp>
      <p:sp>
        <p:nvSpPr>
          <p:cNvPr id="17" name="矩形 16"/>
          <p:cNvSpPr/>
          <p:nvPr/>
        </p:nvSpPr>
        <p:spPr>
          <a:xfrm>
            <a:off x="785786" y="3212976"/>
            <a:ext cx="7786742" cy="1200329"/>
          </a:xfrm>
          <a:prstGeom prst="rect">
            <a:avLst/>
          </a:prstGeom>
        </p:spPr>
        <p:txBody>
          <a:bodyPr wrap="square">
            <a:spAutoFit/>
          </a:bodyPr>
          <a:lstStyle/>
          <a:p>
            <a:pPr>
              <a:lnSpc>
                <a:spcPct val="150000"/>
              </a:lnSpc>
            </a:pPr>
            <a:r>
              <a:rPr lang="en-US" altLang="zh-CN" sz="1600" b="1" dirty="0" smtClean="0">
                <a:solidFill>
                  <a:srgbClr val="FFFF00"/>
                </a:solidFill>
                <a:latin typeface="仿宋_GB2312" pitchFamily="49" charset="-122"/>
                <a:ea typeface="仿宋_GB2312" pitchFamily="49" charset="-122"/>
              </a:rPr>
              <a:t>2017 </a:t>
            </a:r>
            <a:r>
              <a:rPr lang="zh-CN" altLang="en-US" sz="1600" b="1" dirty="0" smtClean="0">
                <a:solidFill>
                  <a:srgbClr val="FFFF00"/>
                </a:solidFill>
                <a:latin typeface="仿宋_GB2312" pitchFamily="49" charset="-122"/>
                <a:ea typeface="仿宋_GB2312" pitchFamily="49" charset="-122"/>
              </a:rPr>
              <a:t>年重点人群扩大</a:t>
            </a:r>
            <a:r>
              <a:rPr lang="zh-CN" altLang="en-US" sz="1600" dirty="0" smtClean="0">
                <a:solidFill>
                  <a:schemeClr val="bg1"/>
                </a:solidFill>
                <a:latin typeface="仿宋_GB2312" pitchFamily="49" charset="-122"/>
                <a:ea typeface="仿宋_GB2312" pitchFamily="49" charset="-122"/>
              </a:rPr>
              <a:t>：</a:t>
            </a:r>
            <a:r>
              <a:rPr lang="zh-CN" altLang="en-US" sz="1600" b="1" dirty="0">
                <a:solidFill>
                  <a:srgbClr val="FF0000"/>
                </a:solidFill>
                <a:latin typeface="仿宋_GB2312" pitchFamily="49" charset="-122"/>
                <a:ea typeface="仿宋_GB2312" pitchFamily="49" charset="-122"/>
                <a:sym typeface="+mn-ea"/>
              </a:rPr>
              <a:t> </a:t>
            </a:r>
            <a:r>
              <a:rPr lang="en-US" altLang="zh-CN" sz="1600" dirty="0" smtClean="0">
                <a:solidFill>
                  <a:schemeClr val="bg1"/>
                </a:solidFill>
                <a:latin typeface="仿宋_GB2312" pitchFamily="49" charset="-122"/>
                <a:ea typeface="仿宋_GB2312" pitchFamily="49" charset="-122"/>
              </a:rPr>
              <a:t>65 </a:t>
            </a:r>
            <a:r>
              <a:rPr lang="zh-CN" altLang="en-US" sz="1600" dirty="0" smtClean="0">
                <a:solidFill>
                  <a:schemeClr val="bg1"/>
                </a:solidFill>
                <a:latin typeface="仿宋_GB2312" pitchFamily="49" charset="-122"/>
                <a:ea typeface="仿宋_GB2312" pitchFamily="49" charset="-122"/>
              </a:rPr>
              <a:t>岁以上老年人、高血压、糖尿病等慢性病患者、</a:t>
            </a:r>
          </a:p>
          <a:p>
            <a:pPr>
              <a:lnSpc>
                <a:spcPct val="150000"/>
              </a:lnSpc>
            </a:pPr>
            <a:r>
              <a:rPr lang="zh-CN" altLang="en-US" sz="1600" b="1" dirty="0" smtClean="0">
                <a:solidFill>
                  <a:srgbClr val="FF0000"/>
                </a:solidFill>
                <a:latin typeface="仿宋_GB2312" pitchFamily="49" charset="-122"/>
                <a:ea typeface="仿宋_GB2312" pitchFamily="49" charset="-122"/>
              </a:rPr>
              <a:t>儿童、农村贫困人口、计划生育特殊家庭、</a:t>
            </a:r>
          </a:p>
          <a:p>
            <a:pPr>
              <a:lnSpc>
                <a:spcPct val="150000"/>
              </a:lnSpc>
            </a:pPr>
            <a:r>
              <a:rPr lang="zh-CN" altLang="en-US" sz="1600" b="1" dirty="0" smtClean="0">
                <a:solidFill>
                  <a:srgbClr val="FF0000"/>
                </a:solidFill>
                <a:latin typeface="仿宋_GB2312" pitchFamily="49" charset="-122"/>
                <a:ea typeface="仿宋_GB2312" pitchFamily="49" charset="-122"/>
              </a:rPr>
              <a:t>特殊人群（残疾人、重症精神疾病、结核病患者）</a:t>
            </a:r>
            <a:r>
              <a:rPr lang="zh-CN" altLang="en-US" sz="1600" dirty="0" smtClean="0">
                <a:solidFill>
                  <a:schemeClr val="bg1"/>
                </a:solidFill>
                <a:latin typeface="仿宋_GB2312" pitchFamily="49" charset="-122"/>
                <a:ea typeface="仿宋_GB2312" pitchFamily="49" charset="-122"/>
              </a:rPr>
              <a:t>等</a:t>
            </a:r>
            <a:endParaRPr lang="zh-CN" altLang="en-US" sz="1600" dirty="0">
              <a:solidFill>
                <a:schemeClr val="bg1"/>
              </a:solidFill>
              <a:latin typeface="仿宋_GB2312" pitchFamily="49" charset="-122"/>
              <a:ea typeface="仿宋_GB2312" pitchFamily="49" charset="-122"/>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030" y="4655152"/>
            <a:ext cx="5267325" cy="20717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37957" y="4669666"/>
            <a:ext cx="2820323" cy="20717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文本框 1"/>
          <p:cNvSpPr txBox="1"/>
          <p:nvPr/>
        </p:nvSpPr>
        <p:spPr>
          <a:xfrm>
            <a:off x="4862830" y="1770380"/>
            <a:ext cx="792480" cy="460375"/>
          </a:xfrm>
          <a:prstGeom prst="rect">
            <a:avLst/>
          </a:prstGeom>
          <a:noFill/>
        </p:spPr>
        <p:txBody>
          <a:bodyPr wrap="none" rtlCol="0">
            <a:spAutoFit/>
          </a:bodyPr>
          <a:lstStyle/>
          <a:p>
            <a:r>
              <a:rPr lang="zh-CN" altLang="en-US" sz="2400" b="1" dirty="0">
                <a:solidFill>
                  <a:srgbClr val="FF0000"/>
                </a:solidFill>
              </a:rPr>
              <a:t>续签</a:t>
            </a:r>
          </a:p>
        </p:txBody>
      </p:sp>
      <p:pic>
        <p:nvPicPr>
          <p:cNvPr id="3" name="图片 2" descr="C:\Users\Administrator\Desktop\图片1.png图片1"/>
          <p:cNvPicPr>
            <a:picLocks noChangeAspect="1"/>
          </p:cNvPicPr>
          <p:nvPr/>
        </p:nvPicPr>
        <p:blipFill>
          <a:blip r:embed="rId4"/>
          <a:srcRect/>
          <a:stretch>
            <a:fillRect/>
          </a:stretch>
        </p:blipFill>
        <p:spPr>
          <a:xfrm>
            <a:off x="5829935" y="1295400"/>
            <a:ext cx="3236595" cy="5445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0.70"/>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par>
                          <p:cTn id="16" fill="hold">
                            <p:stCondLst>
                              <p:cond delay="2000"/>
                            </p:stCondLst>
                            <p:childTnLst>
                              <p:par>
                                <p:cTn id="17" presetID="1" presetClass="entr" presetSubtype="0" fill="hold" grpId="2"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35" presetClass="emph" presetSubtype="0" repeatCount="5000" fill="hold" grpId="0" nodeType="withEffect">
                                  <p:stCondLst>
                                    <p:cond delay="0"/>
                                  </p:stCondLst>
                                  <p:childTnLst>
                                    <p:anim calcmode="discrete" valueType="str">
                                      <p:cBhvr>
                                        <p:cTn id="20" dur="500" fill="hold"/>
                                        <p:tgtEl>
                                          <p:spTgt spid="2"/>
                                        </p:tgtEl>
                                        <p:attrNameLst>
                                          <p:attrName>style.visibility</p:attrName>
                                        </p:attrNameLst>
                                      </p:cBhvr>
                                      <p:tavLst>
                                        <p:tav tm="0">
                                          <p:val>
                                            <p:strVal val="hidden"/>
                                          </p:val>
                                        </p:tav>
                                        <p:tav tm="50000">
                                          <p:val>
                                            <p:strVal val="visible"/>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par>
                                <p:cTn id="27" presetID="22" presetClass="entr" presetSubtype="8"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wipe(left)">
                                      <p:cBhvr>
                                        <p:cTn id="29" dur="500"/>
                                        <p:tgtEl>
                                          <p:spTgt spid="2050"/>
                                        </p:tgtEl>
                                      </p:cBhvr>
                                    </p:animEffect>
                                  </p:childTnLst>
                                </p:cTn>
                              </p:par>
                              <p:par>
                                <p:cTn id="30" presetID="21" presetClass="entr" presetSubtype="1" fill="hold" nodeType="with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wheel(1)">
                                      <p:cBhvr>
                                        <p:cTn id="32" dur="500"/>
                                        <p:tgtEl>
                                          <p:spTgt spid="205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P spid="17" grpId="0"/>
      <p:bldP spid="2" grpId="0"/>
      <p:bldP spid="2" grpId="1"/>
      <p:bldP spid="2" grpId="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MH_Other_10"/>
          <p:cNvCxnSpPr/>
          <p:nvPr>
            <p:custDataLst>
              <p:tags r:id="rId1"/>
            </p:custDataLst>
          </p:nvPr>
        </p:nvCxnSpPr>
        <p:spPr>
          <a:xfrm flipH="1">
            <a:off x="6777151" y="4689486"/>
            <a:ext cx="0" cy="38258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MH_Other_10"/>
          <p:cNvCxnSpPr/>
          <p:nvPr>
            <p:custDataLst>
              <p:tags r:id="rId2"/>
            </p:custDataLst>
          </p:nvPr>
        </p:nvCxnSpPr>
        <p:spPr>
          <a:xfrm flipH="1">
            <a:off x="3628430" y="4689486"/>
            <a:ext cx="0" cy="38258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MH_Other_4"/>
          <p:cNvCxnSpPr/>
          <p:nvPr>
            <p:custDataLst>
              <p:tags r:id="rId3"/>
            </p:custDataLst>
          </p:nvPr>
        </p:nvCxnSpPr>
        <p:spPr>
          <a:xfrm flipH="1" flipV="1">
            <a:off x="5205515" y="4189420"/>
            <a:ext cx="0" cy="38258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MH_Other_4"/>
          <p:cNvCxnSpPr/>
          <p:nvPr>
            <p:custDataLst>
              <p:tags r:id="rId4"/>
            </p:custDataLst>
          </p:nvPr>
        </p:nvCxnSpPr>
        <p:spPr>
          <a:xfrm flipH="1" flipV="1">
            <a:off x="2133681" y="4189420"/>
            <a:ext cx="0" cy="38258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57158" y="1907540"/>
            <a:ext cx="5429288" cy="369332"/>
          </a:xfrm>
          <a:prstGeom prst="rect">
            <a:avLst/>
          </a:prstGeom>
        </p:spPr>
        <p:txBody>
          <a:bodyPr wrap="square">
            <a:spAutoFit/>
          </a:bodyPr>
          <a:lstStyle/>
          <a:p>
            <a:pPr indent="457200">
              <a:spcAft>
                <a:spcPts val="600"/>
              </a:spcAft>
            </a:pPr>
            <a:r>
              <a:rPr lang="en-US" altLang="zh-CN"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2</a:t>
            </a: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、扩增病种</a:t>
            </a:r>
            <a:r>
              <a:rPr lang="zh-CN" altLang="en-US" dirty="0" smtClean="0">
                <a:solidFill>
                  <a:schemeClr val="bg1"/>
                </a:solidFill>
              </a:rPr>
              <a:t>、持续提升基层服务能力</a:t>
            </a:r>
            <a:endPar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endParaRPr>
          </a:p>
        </p:txBody>
      </p:sp>
      <p:cxnSp>
        <p:nvCxnSpPr>
          <p:cNvPr id="4" name="直接连接符 3"/>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14348"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60924" y="1314378"/>
            <a:ext cx="3525324" cy="400110"/>
          </a:xfrm>
          <a:prstGeom prst="rect">
            <a:avLst/>
          </a:prstGeom>
        </p:spPr>
        <p:txBody>
          <a:bodyPr wrap="none">
            <a:spAutoFit/>
          </a:bodyPr>
          <a:lstStyle/>
          <a:p>
            <a:r>
              <a:rPr lang="en-US" altLang="zh-CN" sz="2000" b="1" dirty="0" smtClean="0">
                <a:solidFill>
                  <a:srgbClr val="FFFF00"/>
                </a:solidFill>
                <a:effectLst>
                  <a:outerShdw blurRad="38100" dist="38100" dir="2700000" algn="tl">
                    <a:srgbClr val="000000">
                      <a:alpha val="43137"/>
                    </a:srgbClr>
                  </a:outerShdw>
                </a:effectLst>
              </a:rPr>
              <a:t>2017</a:t>
            </a:r>
            <a:r>
              <a:rPr lang="zh-CN" altLang="en-US" sz="2000" b="1" dirty="0" smtClean="0">
                <a:solidFill>
                  <a:srgbClr val="FFFF00"/>
                </a:solidFill>
                <a:effectLst>
                  <a:outerShdw blurRad="38100" dist="38100" dir="2700000" algn="tl">
                    <a:srgbClr val="000000">
                      <a:alpha val="43137"/>
                    </a:srgbClr>
                  </a:outerShdw>
                </a:effectLst>
              </a:rPr>
              <a:t>年持续推进家庭医生签约</a:t>
            </a:r>
          </a:p>
        </p:txBody>
      </p:sp>
      <p:sp>
        <p:nvSpPr>
          <p:cNvPr id="7" name="标题 1"/>
          <p:cNvSpPr txBox="1"/>
          <p:nvPr/>
        </p:nvSpPr>
        <p:spPr>
          <a:xfrm>
            <a:off x="357158" y="294588"/>
            <a:ext cx="8229600" cy="634082"/>
          </a:xfrm>
          <a:prstGeom prst="rect">
            <a:avLst/>
          </a:prstGeom>
        </p:spPr>
        <p:txBody>
          <a:bodyPr vert="horz" lIns="91440" tIns="45720" rIns="91440" bIns="45720" rtlCol="0" anchor="ctr">
            <a:normAutofit/>
          </a:bodyPr>
          <a:lstStyle/>
          <a:p>
            <a:pPr latinLnBrk="1"/>
            <a:r>
              <a:rPr lang="en-US" sz="3200" b="1" dirty="0" smtClean="0">
                <a:solidFill>
                  <a:srgbClr val="FFFF00"/>
                </a:solidFill>
              </a:rPr>
              <a:t>Continuous  improvement</a:t>
            </a:r>
            <a:endParaRPr lang="en-US" sz="3200" b="1" dirty="0">
              <a:solidFill>
                <a:srgbClr val="FFFF00"/>
              </a:solidFill>
            </a:endParaRPr>
          </a:p>
        </p:txBody>
      </p:sp>
      <p:sp>
        <p:nvSpPr>
          <p:cNvPr id="8" name="TextBox 124"/>
          <p:cNvSpPr txBox="1"/>
          <p:nvPr/>
        </p:nvSpPr>
        <p:spPr>
          <a:xfrm>
            <a:off x="857224" y="2383689"/>
            <a:ext cx="7286676" cy="830997"/>
          </a:xfrm>
          <a:prstGeom prst="rect">
            <a:avLst/>
          </a:prstGeom>
          <a:noFill/>
        </p:spPr>
        <p:txBody>
          <a:bodyPr wrap="square" rtlCol="0">
            <a:spAutoFit/>
          </a:bodyPr>
          <a:lstStyle/>
          <a:p>
            <a:pPr>
              <a:lnSpc>
                <a:spcPct val="150000"/>
              </a:lnSpc>
            </a:pPr>
            <a:r>
              <a:rPr lang="zh-CN" altLang="en-US" sz="1600" b="1" dirty="0" smtClean="0">
                <a:solidFill>
                  <a:schemeClr val="bg1"/>
                </a:solidFill>
                <a:latin typeface="仿宋_GB2312" pitchFamily="49" charset="-122"/>
                <a:ea typeface="仿宋_GB2312" pitchFamily="49" charset="-122"/>
                <a:sym typeface="+mn-ea"/>
              </a:rPr>
              <a:t>厦门市首先以高血压、糖尿病“下沉”社区为突破口，并将规范化管理扩展到冠心病、脑卒中、慢阻肺、慢肾、肿瘤、小儿反复呼吸道感染等。</a:t>
            </a:r>
          </a:p>
        </p:txBody>
      </p:sp>
      <p:cxnSp>
        <p:nvCxnSpPr>
          <p:cNvPr id="9" name="MH_Other_2"/>
          <p:cNvCxnSpPr/>
          <p:nvPr>
            <p:custDataLst>
              <p:tags r:id="rId5"/>
            </p:custDataLst>
          </p:nvPr>
        </p:nvCxnSpPr>
        <p:spPr>
          <a:xfrm>
            <a:off x="1214414" y="4636461"/>
            <a:ext cx="6764655" cy="698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0" name="MH_Other_9"/>
          <p:cNvSpPr/>
          <p:nvPr>
            <p:custDataLst>
              <p:tags r:id="rId6"/>
            </p:custDataLst>
          </p:nvPr>
        </p:nvSpPr>
        <p:spPr>
          <a:xfrm flipV="1">
            <a:off x="2000232" y="4457392"/>
            <a:ext cx="250825" cy="32893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MH_Other_9"/>
          <p:cNvSpPr/>
          <p:nvPr>
            <p:custDataLst>
              <p:tags r:id="rId7"/>
            </p:custDataLst>
          </p:nvPr>
        </p:nvSpPr>
        <p:spPr>
          <a:xfrm flipV="1">
            <a:off x="3500430" y="4457392"/>
            <a:ext cx="250825" cy="32893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MH_Other_9"/>
          <p:cNvSpPr/>
          <p:nvPr>
            <p:custDataLst>
              <p:tags r:id="rId8"/>
            </p:custDataLst>
          </p:nvPr>
        </p:nvSpPr>
        <p:spPr>
          <a:xfrm flipV="1">
            <a:off x="5072066" y="4457392"/>
            <a:ext cx="250825" cy="32893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MH_Other_9"/>
          <p:cNvSpPr/>
          <p:nvPr>
            <p:custDataLst>
              <p:tags r:id="rId9"/>
            </p:custDataLst>
          </p:nvPr>
        </p:nvSpPr>
        <p:spPr>
          <a:xfrm flipV="1">
            <a:off x="6643702" y="4457392"/>
            <a:ext cx="250825" cy="32893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MH_Text_1"/>
          <p:cNvSpPr txBox="1"/>
          <p:nvPr>
            <p:custDataLst>
              <p:tags r:id="rId10"/>
            </p:custDataLst>
          </p:nvPr>
        </p:nvSpPr>
        <p:spPr>
          <a:xfrm>
            <a:off x="1366717" y="3429001"/>
            <a:ext cx="1525588" cy="785818"/>
          </a:xfrm>
          <a:prstGeom prst="rect">
            <a:avLst/>
          </a:prstGeom>
          <a:noFill/>
          <a:ln w="9525">
            <a:noFill/>
          </a:ln>
        </p:spPr>
        <p:txBody>
          <a:bodyPr anchor="b"/>
          <a:lstStyle>
            <a:lvl1pPr marL="357505" indent="-357505" algn="just" rtl="0" eaLnBrk="0" fontAlgn="base" hangingPunct="0">
              <a:lnSpc>
                <a:spcPct val="110000"/>
              </a:lnSpc>
              <a:spcBef>
                <a:spcPts val="600"/>
              </a:spcBef>
              <a:spcAft>
                <a:spcPct val="0"/>
              </a:spcAft>
              <a:buClr>
                <a:schemeClr val="accent1"/>
              </a:buClr>
              <a:buSzPct val="80000"/>
              <a:buFont typeface="Webdings" panose="05030102010509060703" pitchFamily="18" charset="2"/>
              <a:buChar char=""/>
              <a:defRPr lang="zh-CN" altLang="en-US" sz="2400" kern="1200" dirty="0">
                <a:solidFill>
                  <a:srgbClr val="1985A7"/>
                </a:solidFill>
                <a:latin typeface="+mn-ea"/>
                <a:ea typeface="+mn-ea"/>
                <a:cs typeface="+mn-cs"/>
              </a:defRPr>
            </a:lvl1pPr>
            <a:lvl2pPr marL="357505" indent="-357505" algn="just" rtl="0" eaLnBrk="0" fontAlgn="base" hangingPunct="0">
              <a:lnSpc>
                <a:spcPct val="120000"/>
              </a:lnSpc>
              <a:spcBef>
                <a:spcPct val="0"/>
              </a:spcBef>
              <a:spcAft>
                <a:spcPts val="600"/>
              </a:spcAft>
              <a:buClr>
                <a:srgbClr val="7AD0EB"/>
              </a:buClr>
              <a:buFont typeface="幼圆" panose="02010509060101010101" pitchFamily="49" charset="-122"/>
              <a:buChar char=" "/>
              <a:defRPr sz="1600" kern="1200">
                <a:solidFill>
                  <a:schemeClr val="tx1"/>
                </a:solidFill>
                <a:latin typeface="+mn-ea"/>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spcBef>
                <a:spcPct val="0"/>
              </a:spcBef>
              <a:buClrTx/>
              <a:buNone/>
            </a:pPr>
            <a:r>
              <a:rPr sz="1400" dirty="0">
                <a:solidFill>
                  <a:schemeClr val="tx1"/>
                </a:solidFill>
                <a:latin typeface="黑体" panose="02010609060101010101" pitchFamily="2" charset="-122"/>
                <a:ea typeface="黑体" panose="02010609060101010101" pitchFamily="2" charset="-122"/>
              </a:rPr>
              <a:t>糖尿病</a:t>
            </a:r>
          </a:p>
          <a:p>
            <a:pPr marL="0" lvl="0" indent="0" algn="ctr" eaLnBrk="1" hangingPunct="1">
              <a:spcBef>
                <a:spcPct val="0"/>
              </a:spcBef>
              <a:buClrTx/>
              <a:buNone/>
            </a:pPr>
            <a:r>
              <a:rPr sz="1400" dirty="0" smtClean="0">
                <a:solidFill>
                  <a:schemeClr val="tx1"/>
                </a:solidFill>
                <a:latin typeface="黑体" panose="02010609060101010101" pitchFamily="2" charset="-122"/>
                <a:ea typeface="黑体" panose="02010609060101010101" pitchFamily="2" charset="-122"/>
              </a:rPr>
              <a:t>高血压</a:t>
            </a:r>
            <a:endParaRPr lang="en-US" sz="1400" dirty="0" smtClean="0">
              <a:solidFill>
                <a:schemeClr val="tx1"/>
              </a:solidFill>
              <a:latin typeface="黑体" panose="02010609060101010101" pitchFamily="2" charset="-122"/>
              <a:ea typeface="黑体" panose="02010609060101010101" pitchFamily="2" charset="-122"/>
            </a:endParaRPr>
          </a:p>
          <a:p>
            <a:pPr marL="0" lvl="0" indent="0" algn="ctr" eaLnBrk="1" hangingPunct="1">
              <a:spcBef>
                <a:spcPct val="0"/>
              </a:spcBef>
              <a:buClrTx/>
              <a:buNone/>
            </a:pPr>
            <a:r>
              <a:rPr sz="1400" dirty="0" smtClean="0">
                <a:solidFill>
                  <a:schemeClr val="tx1"/>
                </a:solidFill>
                <a:latin typeface="黑体" panose="02010609060101010101" pitchFamily="2" charset="-122"/>
                <a:ea typeface="黑体" panose="02010609060101010101" pitchFamily="2" charset="-122"/>
              </a:rPr>
              <a:t>结核病</a:t>
            </a:r>
            <a:endParaRPr lang="en-US" sz="1400" dirty="0" smtClean="0">
              <a:solidFill>
                <a:schemeClr val="tx1"/>
              </a:solidFill>
              <a:latin typeface="黑体" panose="02010609060101010101" pitchFamily="2" charset="-122"/>
              <a:ea typeface="黑体" panose="02010609060101010101" pitchFamily="2" charset="-122"/>
            </a:endParaRPr>
          </a:p>
        </p:txBody>
      </p:sp>
      <p:sp>
        <p:nvSpPr>
          <p:cNvPr id="19" name="MH_Text_1"/>
          <p:cNvSpPr txBox="1"/>
          <p:nvPr>
            <p:custDataLst>
              <p:tags r:id="rId11"/>
            </p:custDataLst>
          </p:nvPr>
        </p:nvSpPr>
        <p:spPr>
          <a:xfrm>
            <a:off x="2866915" y="5134085"/>
            <a:ext cx="1525905" cy="1260794"/>
          </a:xfrm>
          <a:prstGeom prst="rect">
            <a:avLst/>
          </a:prstGeom>
          <a:noFill/>
          <a:ln w="9525">
            <a:noFill/>
          </a:ln>
        </p:spPr>
        <p:txBody>
          <a:bodyPr anchor="b"/>
          <a:lstStyle>
            <a:lvl1pPr marL="357505" indent="-357505" algn="just" rtl="0" eaLnBrk="0" fontAlgn="base" hangingPunct="0">
              <a:lnSpc>
                <a:spcPct val="110000"/>
              </a:lnSpc>
              <a:spcBef>
                <a:spcPts val="600"/>
              </a:spcBef>
              <a:spcAft>
                <a:spcPct val="0"/>
              </a:spcAft>
              <a:buClr>
                <a:schemeClr val="accent1"/>
              </a:buClr>
              <a:buSzPct val="80000"/>
              <a:buFont typeface="Webdings" panose="05030102010509060703" pitchFamily="18" charset="2"/>
              <a:buChar char=""/>
              <a:defRPr lang="zh-CN" altLang="en-US" sz="2400" kern="1200" dirty="0">
                <a:solidFill>
                  <a:srgbClr val="1985A7"/>
                </a:solidFill>
                <a:latin typeface="+mn-ea"/>
                <a:ea typeface="+mn-ea"/>
                <a:cs typeface="+mn-cs"/>
              </a:defRPr>
            </a:lvl1pPr>
            <a:lvl2pPr marL="357505" indent="-357505" algn="just" rtl="0" eaLnBrk="0" fontAlgn="base" hangingPunct="0">
              <a:lnSpc>
                <a:spcPct val="120000"/>
              </a:lnSpc>
              <a:spcBef>
                <a:spcPct val="0"/>
              </a:spcBef>
              <a:spcAft>
                <a:spcPts val="600"/>
              </a:spcAft>
              <a:buClr>
                <a:srgbClr val="7AD0EB"/>
              </a:buClr>
              <a:buFont typeface="幼圆" panose="02010509060101010101" pitchFamily="49" charset="-122"/>
              <a:buChar char=" "/>
              <a:defRPr sz="1600" kern="1200">
                <a:solidFill>
                  <a:schemeClr val="tx1"/>
                </a:solidFill>
                <a:latin typeface="+mn-ea"/>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spcBef>
                <a:spcPct val="0"/>
              </a:spcBef>
              <a:buClrTx/>
              <a:buNone/>
            </a:pPr>
            <a:r>
              <a:rPr sz="1400" dirty="0">
                <a:solidFill>
                  <a:schemeClr val="tx1"/>
                </a:solidFill>
                <a:latin typeface="黑体" panose="02010609060101010101" pitchFamily="2" charset="-122"/>
                <a:ea typeface="黑体" panose="02010609060101010101" pitchFamily="2" charset="-122"/>
              </a:rPr>
              <a:t>慢阻肺</a:t>
            </a:r>
          </a:p>
          <a:p>
            <a:pPr marL="0" lvl="0" indent="0" algn="ctr" eaLnBrk="1" hangingPunct="1">
              <a:spcBef>
                <a:spcPct val="0"/>
              </a:spcBef>
              <a:buClrTx/>
              <a:buNone/>
            </a:pPr>
            <a:r>
              <a:rPr sz="1400" dirty="0" smtClean="0">
                <a:solidFill>
                  <a:schemeClr val="tx1"/>
                </a:solidFill>
                <a:latin typeface="黑体" panose="02010609060101010101" pitchFamily="2" charset="-122"/>
                <a:ea typeface="黑体" panose="02010609060101010101" pitchFamily="2" charset="-122"/>
              </a:rPr>
              <a:t>冠心病</a:t>
            </a:r>
            <a:endParaRPr lang="en-US" sz="1400" dirty="0" smtClean="0">
              <a:solidFill>
                <a:schemeClr val="tx1"/>
              </a:solidFill>
              <a:latin typeface="黑体" panose="02010609060101010101" pitchFamily="2" charset="-122"/>
              <a:ea typeface="黑体" panose="02010609060101010101" pitchFamily="2" charset="-122"/>
            </a:endParaRPr>
          </a:p>
          <a:p>
            <a:pPr marL="0" lvl="0" indent="0" algn="ctr" eaLnBrk="1" hangingPunct="1">
              <a:spcBef>
                <a:spcPct val="0"/>
              </a:spcBef>
              <a:buClrTx/>
              <a:buNone/>
            </a:pPr>
            <a:r>
              <a:rPr sz="1400" dirty="0" smtClean="0">
                <a:solidFill>
                  <a:schemeClr val="tx1"/>
                </a:solidFill>
                <a:latin typeface="黑体" panose="02010609060101010101" pitchFamily="2" charset="-122"/>
                <a:ea typeface="黑体" panose="02010609060101010101" pitchFamily="2" charset="-122"/>
              </a:rPr>
              <a:t>脂肪肝</a:t>
            </a:r>
            <a:endParaRPr lang="en-US" sz="1400" dirty="0" smtClean="0">
              <a:solidFill>
                <a:schemeClr val="tx1"/>
              </a:solidFill>
              <a:latin typeface="黑体" panose="02010609060101010101" pitchFamily="2" charset="-122"/>
              <a:ea typeface="黑体" panose="02010609060101010101" pitchFamily="2" charset="-122"/>
            </a:endParaRPr>
          </a:p>
          <a:p>
            <a:pPr marL="0" lvl="0" indent="0" algn="ctr" eaLnBrk="1" hangingPunct="1">
              <a:spcBef>
                <a:spcPct val="0"/>
              </a:spcBef>
              <a:buClrTx/>
              <a:buNone/>
            </a:pPr>
            <a:r>
              <a:rPr sz="1400" dirty="0" smtClean="0">
                <a:solidFill>
                  <a:schemeClr val="tx1"/>
                </a:solidFill>
                <a:latin typeface="黑体" panose="02010609060101010101" pitchFamily="2" charset="-122"/>
                <a:ea typeface="黑体" panose="02010609060101010101" pitchFamily="2" charset="-122"/>
              </a:rPr>
              <a:t>肺癌</a:t>
            </a:r>
            <a:endParaRPr lang="en-US" sz="1400" dirty="0" smtClean="0">
              <a:solidFill>
                <a:schemeClr val="tx1"/>
              </a:solidFill>
              <a:latin typeface="黑体" panose="02010609060101010101" pitchFamily="2" charset="-122"/>
              <a:ea typeface="黑体" panose="02010609060101010101" pitchFamily="2" charset="-122"/>
            </a:endParaRPr>
          </a:p>
          <a:p>
            <a:pPr marL="0" lvl="0" indent="0" algn="ctr" eaLnBrk="1" hangingPunct="1">
              <a:spcBef>
                <a:spcPct val="0"/>
              </a:spcBef>
              <a:buClrTx/>
              <a:buNone/>
            </a:pPr>
            <a:r>
              <a:rPr lang="en-US" altLang="zh-CN" sz="1400" dirty="0" smtClean="0">
                <a:solidFill>
                  <a:schemeClr val="tx1"/>
                </a:solidFill>
                <a:latin typeface="黑体" panose="02010609060101010101" pitchFamily="2" charset="-122"/>
                <a:ea typeface="黑体" panose="02010609060101010101" pitchFamily="2" charset="-122"/>
              </a:rPr>
              <a:t>……</a:t>
            </a:r>
            <a:endParaRPr sz="1400" dirty="0">
              <a:solidFill>
                <a:schemeClr val="tx1"/>
              </a:solidFill>
              <a:latin typeface="黑体" panose="02010609060101010101" pitchFamily="2" charset="-122"/>
              <a:ea typeface="黑体" panose="02010609060101010101" pitchFamily="2" charset="-122"/>
            </a:endParaRPr>
          </a:p>
        </p:txBody>
      </p:sp>
      <p:sp>
        <p:nvSpPr>
          <p:cNvPr id="20" name="MH_Text_1"/>
          <p:cNvSpPr txBox="1"/>
          <p:nvPr>
            <p:custDataLst>
              <p:tags r:id="rId12"/>
            </p:custDataLst>
          </p:nvPr>
        </p:nvSpPr>
        <p:spPr>
          <a:xfrm>
            <a:off x="4643438" y="3071810"/>
            <a:ext cx="1857388" cy="1143009"/>
          </a:xfrm>
          <a:prstGeom prst="rect">
            <a:avLst/>
          </a:prstGeom>
          <a:noFill/>
          <a:ln w="9525">
            <a:noFill/>
          </a:ln>
        </p:spPr>
        <p:txBody>
          <a:bodyPr anchor="b"/>
          <a:lstStyle>
            <a:lvl1pPr marL="357505" indent="-357505" algn="just" rtl="0" eaLnBrk="0" fontAlgn="base" hangingPunct="0">
              <a:lnSpc>
                <a:spcPct val="110000"/>
              </a:lnSpc>
              <a:spcBef>
                <a:spcPts val="600"/>
              </a:spcBef>
              <a:spcAft>
                <a:spcPct val="0"/>
              </a:spcAft>
              <a:buClr>
                <a:schemeClr val="accent1"/>
              </a:buClr>
              <a:buSzPct val="80000"/>
              <a:buFont typeface="Webdings" panose="05030102010509060703" pitchFamily="18" charset="2"/>
              <a:buChar char=""/>
              <a:defRPr lang="zh-CN" altLang="en-US" sz="2400" kern="1200" dirty="0">
                <a:solidFill>
                  <a:srgbClr val="1985A7"/>
                </a:solidFill>
                <a:latin typeface="+mn-ea"/>
                <a:ea typeface="+mn-ea"/>
                <a:cs typeface="+mn-cs"/>
              </a:defRPr>
            </a:lvl1pPr>
            <a:lvl2pPr marL="357505" indent="-357505" algn="just" rtl="0" eaLnBrk="0" fontAlgn="base" hangingPunct="0">
              <a:lnSpc>
                <a:spcPct val="120000"/>
              </a:lnSpc>
              <a:spcBef>
                <a:spcPct val="0"/>
              </a:spcBef>
              <a:spcAft>
                <a:spcPts val="600"/>
              </a:spcAft>
              <a:buClr>
                <a:srgbClr val="7AD0EB"/>
              </a:buClr>
              <a:buFont typeface="幼圆" panose="02010509060101010101" pitchFamily="49" charset="-122"/>
              <a:buChar char=" "/>
              <a:defRPr sz="1600" kern="1200">
                <a:solidFill>
                  <a:schemeClr val="tx1"/>
                </a:solidFill>
                <a:latin typeface="+mn-ea"/>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l" eaLnBrk="1" hangingPunct="1">
              <a:spcBef>
                <a:spcPct val="0"/>
              </a:spcBef>
              <a:buClrTx/>
              <a:buNone/>
            </a:pPr>
            <a:r>
              <a:rPr sz="1400" dirty="0" smtClean="0">
                <a:solidFill>
                  <a:schemeClr val="tx1"/>
                </a:solidFill>
                <a:latin typeface="黑体" panose="02010609060101010101" pitchFamily="2" charset="-122"/>
                <a:ea typeface="黑体" panose="02010609060101010101" pitchFamily="2" charset="-122"/>
              </a:rPr>
              <a:t>脑卒中</a:t>
            </a:r>
            <a:endParaRPr lang="en-US" sz="1400" dirty="0" smtClean="0">
              <a:solidFill>
                <a:schemeClr val="tx1"/>
              </a:solidFill>
              <a:latin typeface="黑体" panose="02010609060101010101" pitchFamily="2" charset="-122"/>
              <a:ea typeface="黑体" panose="02010609060101010101" pitchFamily="2" charset="-122"/>
            </a:endParaRPr>
          </a:p>
          <a:p>
            <a:pPr marL="0" lvl="0" indent="0" algn="l" eaLnBrk="1" hangingPunct="1">
              <a:spcBef>
                <a:spcPct val="0"/>
              </a:spcBef>
              <a:buClrTx/>
              <a:buNone/>
            </a:pPr>
            <a:r>
              <a:rPr sz="1400" dirty="0" smtClean="0">
                <a:solidFill>
                  <a:schemeClr val="tx1"/>
                </a:solidFill>
                <a:latin typeface="黑体" panose="02010609060101010101" pitchFamily="2" charset="-122"/>
                <a:ea typeface="黑体" panose="02010609060101010101" pitchFamily="2" charset="-122"/>
              </a:rPr>
              <a:t>慢性肾病</a:t>
            </a:r>
            <a:r>
              <a:rPr lang="en-US" sz="1400" dirty="0" smtClean="0">
                <a:solidFill>
                  <a:schemeClr val="tx1"/>
                </a:solidFill>
                <a:latin typeface="黑体" panose="02010609060101010101" pitchFamily="2" charset="-122"/>
                <a:ea typeface="黑体" panose="02010609060101010101" pitchFamily="2" charset="-122"/>
              </a:rPr>
              <a:t/>
            </a:r>
            <a:br>
              <a:rPr lang="en-US" sz="1400" dirty="0" smtClean="0">
                <a:solidFill>
                  <a:schemeClr val="tx1"/>
                </a:solidFill>
                <a:latin typeface="黑体" panose="02010609060101010101" pitchFamily="2" charset="-122"/>
                <a:ea typeface="黑体" panose="02010609060101010101" pitchFamily="2" charset="-122"/>
              </a:rPr>
            </a:br>
            <a:r>
              <a:rPr sz="1400" dirty="0" smtClean="0">
                <a:solidFill>
                  <a:schemeClr val="tx1"/>
                </a:solidFill>
                <a:latin typeface="黑体" panose="02010609060101010101" pitchFamily="2" charset="-122"/>
                <a:ea typeface="黑体" panose="02010609060101010101" pitchFamily="2" charset="-122"/>
              </a:rPr>
              <a:t>慢性妇科炎症</a:t>
            </a:r>
            <a:endParaRPr lang="en-US" sz="1400" dirty="0" smtClean="0">
              <a:solidFill>
                <a:schemeClr val="tx1"/>
              </a:solidFill>
              <a:latin typeface="黑体" panose="02010609060101010101" pitchFamily="2" charset="-122"/>
              <a:ea typeface="黑体" panose="02010609060101010101" pitchFamily="2" charset="-122"/>
            </a:endParaRPr>
          </a:p>
          <a:p>
            <a:pPr marL="0" lvl="0" indent="0" algn="l" eaLnBrk="1" hangingPunct="1">
              <a:spcBef>
                <a:spcPct val="0"/>
              </a:spcBef>
              <a:buClrTx/>
              <a:buNone/>
            </a:pPr>
            <a:r>
              <a:rPr sz="1400" dirty="0" smtClean="0">
                <a:solidFill>
                  <a:schemeClr val="tx1"/>
                </a:solidFill>
                <a:latin typeface="黑体" panose="02010609060101010101" pitchFamily="2" charset="-122"/>
                <a:ea typeface="黑体" panose="02010609060101010101" pitchFamily="2" charset="-122"/>
              </a:rPr>
              <a:t>小儿反复呼吸道感染</a:t>
            </a:r>
            <a:endParaRPr lang="en-US" sz="1400" dirty="0" smtClean="0">
              <a:solidFill>
                <a:schemeClr val="tx1"/>
              </a:solidFill>
              <a:latin typeface="黑体" panose="02010609060101010101" pitchFamily="2" charset="-122"/>
              <a:ea typeface="黑体" panose="02010609060101010101" pitchFamily="2" charset="-122"/>
            </a:endParaRPr>
          </a:p>
        </p:txBody>
      </p:sp>
      <p:sp>
        <p:nvSpPr>
          <p:cNvPr id="21" name="MH_Text_1"/>
          <p:cNvSpPr txBox="1"/>
          <p:nvPr>
            <p:custDataLst>
              <p:tags r:id="rId13"/>
            </p:custDataLst>
          </p:nvPr>
        </p:nvSpPr>
        <p:spPr>
          <a:xfrm>
            <a:off x="6029041" y="5115231"/>
            <a:ext cx="1525905" cy="1022985"/>
          </a:xfrm>
          <a:prstGeom prst="rect">
            <a:avLst/>
          </a:prstGeom>
          <a:noFill/>
          <a:ln w="9525">
            <a:noFill/>
          </a:ln>
        </p:spPr>
        <p:txBody>
          <a:bodyPr anchor="b"/>
          <a:lstStyle>
            <a:lvl1pPr marL="357505" indent="-357505" algn="just" rtl="0" eaLnBrk="0" fontAlgn="base" hangingPunct="0">
              <a:lnSpc>
                <a:spcPct val="110000"/>
              </a:lnSpc>
              <a:spcBef>
                <a:spcPts val="600"/>
              </a:spcBef>
              <a:spcAft>
                <a:spcPct val="0"/>
              </a:spcAft>
              <a:buClr>
                <a:schemeClr val="accent1"/>
              </a:buClr>
              <a:buSzPct val="80000"/>
              <a:buFont typeface="Webdings" panose="05030102010509060703" pitchFamily="18" charset="2"/>
              <a:buChar char=""/>
              <a:defRPr lang="zh-CN" altLang="en-US" sz="2400" kern="1200" dirty="0">
                <a:solidFill>
                  <a:srgbClr val="1985A7"/>
                </a:solidFill>
                <a:latin typeface="+mn-ea"/>
                <a:ea typeface="+mn-ea"/>
                <a:cs typeface="+mn-cs"/>
              </a:defRPr>
            </a:lvl1pPr>
            <a:lvl2pPr marL="357505" indent="-357505" algn="just" rtl="0" eaLnBrk="0" fontAlgn="base" hangingPunct="0">
              <a:lnSpc>
                <a:spcPct val="120000"/>
              </a:lnSpc>
              <a:spcBef>
                <a:spcPct val="0"/>
              </a:spcBef>
              <a:spcAft>
                <a:spcPts val="600"/>
              </a:spcAft>
              <a:buClr>
                <a:srgbClr val="7AD0EB"/>
              </a:buClr>
              <a:buFont typeface="幼圆" panose="02010509060101010101" pitchFamily="49" charset="-122"/>
              <a:buChar char=" "/>
              <a:defRPr sz="1600" kern="1200">
                <a:solidFill>
                  <a:schemeClr val="tx1"/>
                </a:solidFill>
                <a:latin typeface="+mn-ea"/>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spcBef>
                <a:spcPct val="0"/>
              </a:spcBef>
              <a:buClrTx/>
              <a:buNone/>
            </a:pPr>
            <a:r>
              <a:rPr sz="1400" dirty="0" smtClean="0">
                <a:solidFill>
                  <a:srgbClr val="FF0000"/>
                </a:solidFill>
                <a:latin typeface="黑体" panose="02010609060101010101" pitchFamily="2" charset="-122"/>
                <a:ea typeface="黑体" panose="02010609060101010101" pitchFamily="2" charset="-122"/>
              </a:rPr>
              <a:t>持续带动常见病、</a:t>
            </a:r>
            <a:endParaRPr lang="en-US" sz="1400" dirty="0" smtClean="0">
              <a:solidFill>
                <a:srgbClr val="FF0000"/>
              </a:solidFill>
              <a:latin typeface="黑体" panose="02010609060101010101" pitchFamily="2" charset="-122"/>
              <a:ea typeface="黑体" panose="02010609060101010101" pitchFamily="2" charset="-122"/>
            </a:endParaRPr>
          </a:p>
          <a:p>
            <a:pPr marL="0" lvl="0" indent="0" algn="l" eaLnBrk="1" hangingPunct="1">
              <a:spcBef>
                <a:spcPct val="0"/>
              </a:spcBef>
              <a:buClrTx/>
              <a:buNone/>
            </a:pPr>
            <a:r>
              <a:rPr sz="1400" dirty="0" smtClean="0">
                <a:solidFill>
                  <a:srgbClr val="FF0000"/>
                </a:solidFill>
                <a:latin typeface="黑体" panose="02010609060101010101" pitchFamily="2" charset="-122"/>
                <a:ea typeface="黑体" panose="02010609060101010101" pitchFamily="2" charset="-122"/>
              </a:rPr>
              <a:t>多发病、稳定的慢性病在基层诊疗</a:t>
            </a:r>
            <a:endParaRPr sz="1400" dirty="0">
              <a:solidFill>
                <a:srgbClr val="FF00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22" presetClass="entr" presetSubtype="8" fill="hold" grpId="2"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2000"/>
                            </p:stCondLst>
                            <p:childTnLst>
                              <p:par>
                                <p:cTn id="19" presetID="55"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strVal val="#ppt_w*0.70"/>
                                          </p:val>
                                        </p:tav>
                                        <p:tav tm="100000">
                                          <p:val>
                                            <p:strVal val="#ppt_w"/>
                                          </p:val>
                                        </p:tav>
                                      </p:tavLst>
                                    </p:anim>
                                    <p:anim calcmode="lin" valueType="num">
                                      <p:cBhvr>
                                        <p:cTn id="22" dur="500" fill="hold"/>
                                        <p:tgtEl>
                                          <p:spTgt spid="10"/>
                                        </p:tgtEl>
                                        <p:attrNameLst>
                                          <p:attrName>ppt_h</p:attrName>
                                        </p:attrNameLst>
                                      </p:cBhvr>
                                      <p:tavLst>
                                        <p:tav tm="0">
                                          <p:val>
                                            <p:strVal val="#ppt_h"/>
                                          </p:val>
                                        </p:tav>
                                        <p:tav tm="100000">
                                          <p:val>
                                            <p:strVal val="#ppt_h"/>
                                          </p:val>
                                        </p:tav>
                                      </p:tavLst>
                                    </p:anim>
                                    <p:animEffect transition="in" filter="fade">
                                      <p:cBhvr>
                                        <p:cTn id="23" dur="500"/>
                                        <p:tgtEl>
                                          <p:spTgt spid="10"/>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par>
                          <p:cTn id="32" fill="hold">
                            <p:stCondLst>
                              <p:cond delay="3500"/>
                            </p:stCondLst>
                            <p:childTnLst>
                              <p:par>
                                <p:cTn id="33" presetID="55"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strVal val="#ppt_w*0.70"/>
                                          </p:val>
                                        </p:tav>
                                        <p:tav tm="100000">
                                          <p:val>
                                            <p:strVal val="#ppt_w"/>
                                          </p:val>
                                        </p:tav>
                                      </p:tavLst>
                                    </p:anim>
                                    <p:anim calcmode="lin" valueType="num">
                                      <p:cBhvr>
                                        <p:cTn id="36" dur="500" fill="hold"/>
                                        <p:tgtEl>
                                          <p:spTgt spid="11"/>
                                        </p:tgtEl>
                                        <p:attrNameLst>
                                          <p:attrName>ppt_h</p:attrName>
                                        </p:attrNameLst>
                                      </p:cBhvr>
                                      <p:tavLst>
                                        <p:tav tm="0">
                                          <p:val>
                                            <p:strVal val="#ppt_h"/>
                                          </p:val>
                                        </p:tav>
                                        <p:tav tm="100000">
                                          <p:val>
                                            <p:strVal val="#ppt_h"/>
                                          </p:val>
                                        </p:tav>
                                      </p:tavLst>
                                    </p:anim>
                                    <p:animEffect transition="in" filter="fade">
                                      <p:cBhvr>
                                        <p:cTn id="37" dur="500"/>
                                        <p:tgtEl>
                                          <p:spTgt spid="11"/>
                                        </p:tgtEl>
                                      </p:cBhvr>
                                    </p:animEffect>
                                  </p:childTnLst>
                                </p:cTn>
                              </p:par>
                            </p:childTnLst>
                          </p:cTn>
                        </p:par>
                        <p:par>
                          <p:cTn id="38" fill="hold">
                            <p:stCondLst>
                              <p:cond delay="4000"/>
                            </p:stCondLst>
                            <p:childTnLst>
                              <p:par>
                                <p:cTn id="39" presetID="22" presetClass="entr" presetSubtype="1"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par>
                          <p:cTn id="42" fill="hold">
                            <p:stCondLst>
                              <p:cond delay="4500"/>
                            </p:stCondLst>
                            <p:childTnLst>
                              <p:par>
                                <p:cTn id="43" presetID="3" presetClass="entr" presetSubtype="1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linds(horizontal)">
                                      <p:cBhvr>
                                        <p:cTn id="45" dur="500"/>
                                        <p:tgtEl>
                                          <p:spTgt spid="19"/>
                                        </p:tgtEl>
                                      </p:cBhvr>
                                    </p:animEffect>
                                  </p:childTnLst>
                                </p:cTn>
                              </p:par>
                            </p:childTnLst>
                          </p:cTn>
                        </p:par>
                        <p:par>
                          <p:cTn id="46" fill="hold">
                            <p:stCondLst>
                              <p:cond delay="5000"/>
                            </p:stCondLst>
                            <p:childTnLst>
                              <p:par>
                                <p:cTn id="47" presetID="55"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strVal val="#ppt_w*0.70"/>
                                          </p:val>
                                        </p:tav>
                                        <p:tav tm="100000">
                                          <p:val>
                                            <p:strVal val="#ppt_w"/>
                                          </p:val>
                                        </p:tav>
                                      </p:tavLst>
                                    </p:anim>
                                    <p:anim calcmode="lin" valueType="num">
                                      <p:cBhvr>
                                        <p:cTn id="50" dur="500" fill="hold"/>
                                        <p:tgtEl>
                                          <p:spTgt spid="12"/>
                                        </p:tgtEl>
                                        <p:attrNameLst>
                                          <p:attrName>ppt_h</p:attrName>
                                        </p:attrNameLst>
                                      </p:cBhvr>
                                      <p:tavLst>
                                        <p:tav tm="0">
                                          <p:val>
                                            <p:strVal val="#ppt_h"/>
                                          </p:val>
                                        </p:tav>
                                        <p:tav tm="100000">
                                          <p:val>
                                            <p:strVal val="#ppt_h"/>
                                          </p:val>
                                        </p:tav>
                                      </p:tavLst>
                                    </p:anim>
                                    <p:animEffect transition="in" filter="fade">
                                      <p:cBhvr>
                                        <p:cTn id="51" dur="500"/>
                                        <p:tgtEl>
                                          <p:spTgt spid="12"/>
                                        </p:tgtEl>
                                      </p:cBhvr>
                                    </p:animEffect>
                                  </p:childTnLst>
                                </p:cTn>
                              </p:par>
                            </p:childTnLst>
                          </p:cTn>
                        </p:par>
                        <p:par>
                          <p:cTn id="52" fill="hold">
                            <p:stCondLst>
                              <p:cond delay="5500"/>
                            </p:stCondLst>
                            <p:childTnLst>
                              <p:par>
                                <p:cTn id="53" presetID="22" presetClass="entr" presetSubtype="4"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00"/>
                                        <p:tgtEl>
                                          <p:spTgt spid="15"/>
                                        </p:tgtEl>
                                      </p:cBhvr>
                                    </p:animEffect>
                                  </p:childTnLst>
                                </p:cTn>
                              </p:par>
                            </p:childTnLst>
                          </p:cTn>
                        </p:par>
                        <p:par>
                          <p:cTn id="56" fill="hold">
                            <p:stCondLst>
                              <p:cond delay="6000"/>
                            </p:stCondLst>
                            <p:childTnLst>
                              <p:par>
                                <p:cTn id="57" presetID="3" presetClass="entr" presetSubtype="1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linds(horizontal)">
                                      <p:cBhvr>
                                        <p:cTn id="59" dur="500"/>
                                        <p:tgtEl>
                                          <p:spTgt spid="20"/>
                                        </p:tgtEl>
                                      </p:cBhvr>
                                    </p:animEffect>
                                  </p:childTnLst>
                                </p:cTn>
                              </p:par>
                            </p:childTnLst>
                          </p:cTn>
                        </p:par>
                        <p:par>
                          <p:cTn id="60" fill="hold">
                            <p:stCondLst>
                              <p:cond delay="6500"/>
                            </p:stCondLst>
                            <p:childTnLst>
                              <p:par>
                                <p:cTn id="61" presetID="55"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strVal val="#ppt_w*0.70"/>
                                          </p:val>
                                        </p:tav>
                                        <p:tav tm="100000">
                                          <p:val>
                                            <p:strVal val="#ppt_w"/>
                                          </p:val>
                                        </p:tav>
                                      </p:tavLst>
                                    </p:anim>
                                    <p:anim calcmode="lin" valueType="num">
                                      <p:cBhvr>
                                        <p:cTn id="64" dur="500" fill="hold"/>
                                        <p:tgtEl>
                                          <p:spTgt spid="13"/>
                                        </p:tgtEl>
                                        <p:attrNameLst>
                                          <p:attrName>ppt_h</p:attrName>
                                        </p:attrNameLst>
                                      </p:cBhvr>
                                      <p:tavLst>
                                        <p:tav tm="0">
                                          <p:val>
                                            <p:strVal val="#ppt_h"/>
                                          </p:val>
                                        </p:tav>
                                        <p:tav tm="100000">
                                          <p:val>
                                            <p:strVal val="#ppt_h"/>
                                          </p:val>
                                        </p:tav>
                                      </p:tavLst>
                                    </p:anim>
                                    <p:animEffect transition="in" filter="fade">
                                      <p:cBhvr>
                                        <p:cTn id="65" dur="500"/>
                                        <p:tgtEl>
                                          <p:spTgt spid="13"/>
                                        </p:tgtEl>
                                      </p:cBhvr>
                                    </p:animEffect>
                                  </p:childTnLst>
                                </p:cTn>
                              </p:par>
                            </p:childTnLst>
                          </p:cTn>
                        </p:par>
                        <p:par>
                          <p:cTn id="66" fill="hold">
                            <p:stCondLst>
                              <p:cond delay="7000"/>
                            </p:stCondLst>
                            <p:childTnLst>
                              <p:par>
                                <p:cTn id="67" presetID="22" presetClass="entr" presetSubtype="1" fill="hold"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up)">
                                      <p:cBhvr>
                                        <p:cTn id="69" dur="500"/>
                                        <p:tgtEl>
                                          <p:spTgt spid="17"/>
                                        </p:tgtEl>
                                      </p:cBhvr>
                                    </p:animEffect>
                                  </p:childTnLst>
                                </p:cTn>
                              </p:par>
                            </p:childTnLst>
                          </p:cTn>
                        </p:par>
                        <p:par>
                          <p:cTn id="70" fill="hold">
                            <p:stCondLst>
                              <p:cond delay="7500"/>
                            </p:stCondLst>
                            <p:childTnLst>
                              <p:par>
                                <p:cTn id="71" presetID="3" presetClass="entr" presetSubtype="10"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blinds(horizontal)">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1"/>
      <p:bldP spid="8" grpId="2"/>
      <p:bldP spid="10" grpId="0" animBg="1"/>
      <p:bldP spid="11" grpId="0" animBg="1"/>
      <p:bldP spid="12" grpId="0" animBg="1"/>
      <p:bldP spid="13" grpId="0" animBg="1"/>
      <p:bldP spid="18" grpId="0"/>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85728"/>
            <a:ext cx="8229600" cy="634082"/>
          </a:xfrm>
        </p:spPr>
        <p:txBody>
          <a:bodyPr/>
          <a:lstStyle/>
          <a:p>
            <a:r>
              <a:rPr lang="en-US" altLang="zh-CN" b="1" dirty="0">
                <a:effectLst>
                  <a:outerShdw blurRad="38100" dist="38100" dir="2700000" algn="tl">
                    <a:srgbClr val="000000">
                      <a:alpha val="43137"/>
                    </a:srgbClr>
                  </a:outerShdw>
                </a:effectLst>
              </a:rPr>
              <a:t>About </a:t>
            </a:r>
            <a:r>
              <a:rPr lang="en-US" altLang="zh-CN" b="1" dirty="0" smtClean="0">
                <a:effectLst>
                  <a:outerShdw blurRad="38100" dist="38100" dir="2700000" algn="tl">
                    <a:srgbClr val="000000">
                      <a:alpha val="43137"/>
                    </a:srgbClr>
                  </a:outerShdw>
                </a:effectLst>
              </a:rPr>
              <a:t>Xiamen </a:t>
            </a:r>
            <a:r>
              <a:rPr lang="en-US" altLang="zh-CN" b="1" dirty="0">
                <a:effectLst>
                  <a:outerShdw blurRad="38100" dist="38100" dir="2700000" algn="tl">
                    <a:srgbClr val="000000">
                      <a:alpha val="43137"/>
                    </a:srgbClr>
                  </a:outerShdw>
                </a:effectLst>
              </a:rPr>
              <a:t>City</a:t>
            </a:r>
            <a:endParaRPr lang="zh-CN" altLang="en-US" b="1" dirty="0">
              <a:effectLst>
                <a:outerShdw blurRad="38100" dist="38100" dir="2700000" algn="tl">
                  <a:srgbClr val="000000">
                    <a:alpha val="43137"/>
                  </a:srgbClr>
                </a:outerShdw>
              </a:effectLst>
            </a:endParaRPr>
          </a:p>
        </p:txBody>
      </p:sp>
      <p:pic>
        <p:nvPicPr>
          <p:cNvPr id="3" name="Picture 36" descr="chinamap"/>
          <p:cNvPicPr>
            <a:picLocks noChangeAspect="1" noChangeArrowheads="1"/>
          </p:cNvPicPr>
          <p:nvPr/>
        </p:nvPicPr>
        <p:blipFill>
          <a:blip r:embed="rId3" cstate="print"/>
          <a:stretch>
            <a:fillRect/>
          </a:stretch>
        </p:blipFill>
        <p:spPr bwMode="auto">
          <a:xfrm>
            <a:off x="2972083" y="2043397"/>
            <a:ext cx="5401007" cy="385765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2928926" y="2071678"/>
            <a:ext cx="5444870" cy="379043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00034" y="1285860"/>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14282" y="1857364"/>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572528" y="550070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715272" y="6072206"/>
            <a:ext cx="122413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71472" y="1357298"/>
            <a:ext cx="3005951" cy="400110"/>
          </a:xfrm>
          <a:prstGeom prst="rect">
            <a:avLst/>
          </a:prstGeom>
        </p:spPr>
        <p:txBody>
          <a:bodyPr wrap="none">
            <a:spAutoFit/>
          </a:bodyPr>
          <a:lstStyle/>
          <a:p>
            <a:r>
              <a:rPr lang="zh-CN" altLang="en-US" sz="2000" b="1" dirty="0" smtClean="0">
                <a:solidFill>
                  <a:srgbClr val="FFFF00"/>
                </a:solidFill>
                <a:effectLst>
                  <a:outerShdw blurRad="38100" dist="38100" dir="2700000" algn="tl">
                    <a:srgbClr val="000000">
                      <a:alpha val="43137"/>
                    </a:srgbClr>
                  </a:outerShdw>
                </a:effectLst>
              </a:rPr>
              <a:t>厦门卫生和健康发展情况</a:t>
            </a:r>
            <a:endParaRPr lang="zh-CN" altLang="en-US" sz="2000" b="1" dirty="0">
              <a:solidFill>
                <a:srgbClr val="FFFF00"/>
              </a:solidFill>
              <a:effectLst>
                <a:outerShdw blurRad="38100" dist="38100" dir="2700000" algn="tl">
                  <a:srgbClr val="000000">
                    <a:alpha val="43137"/>
                  </a:srgbClr>
                </a:outerShdw>
              </a:effectLst>
            </a:endParaRPr>
          </a:p>
        </p:txBody>
      </p:sp>
      <p:sp>
        <p:nvSpPr>
          <p:cNvPr id="11" name="Text Box 44"/>
          <p:cNvSpPr txBox="1">
            <a:spLocks noChangeArrowheads="1"/>
          </p:cNvSpPr>
          <p:nvPr/>
        </p:nvSpPr>
        <p:spPr bwMode="auto">
          <a:xfrm>
            <a:off x="597046" y="2348880"/>
            <a:ext cx="2214578" cy="1142620"/>
          </a:xfrm>
          <a:prstGeom prst="rect">
            <a:avLst/>
          </a:prstGeom>
          <a:noFill/>
          <a:ln w="9525">
            <a:noFill/>
            <a:miter lim="800000"/>
          </a:ln>
        </p:spPr>
        <p:txBody>
          <a:bodyPr wrap="square">
            <a:spAutoFit/>
          </a:bodyPr>
          <a:lstStyle/>
          <a:p>
            <a:pPr lvl="0" algn="just" fontAlgn="base">
              <a:lnSpc>
                <a:spcPct val="150000"/>
              </a:lnSpc>
            </a:pPr>
            <a:r>
              <a:rPr lang="en-US" altLang="zh-CN" sz="1600" b="1" dirty="0">
                <a:solidFill>
                  <a:schemeClr val="bg1">
                    <a:lumMod val="95000"/>
                  </a:schemeClr>
                </a:solidFill>
                <a:latin typeface="黑体" panose="02010609060101010101" pitchFamily="2" charset="-122"/>
                <a:ea typeface="黑体" panose="02010609060101010101" pitchFamily="2" charset="-122"/>
                <a:cs typeface="+mn-ea"/>
                <a:sym typeface="+mn-ea"/>
              </a:rPr>
              <a:t>1</a:t>
            </a:r>
            <a:r>
              <a:rPr lang="zh-CN" altLang="en-US" sz="1600" b="1" dirty="0">
                <a:solidFill>
                  <a:schemeClr val="bg1">
                    <a:lumMod val="95000"/>
                  </a:schemeClr>
                </a:solidFill>
                <a:latin typeface="黑体" panose="02010609060101010101" pitchFamily="2" charset="-122"/>
                <a:ea typeface="黑体" panose="02010609060101010101" pitchFamily="2" charset="-122"/>
                <a:cs typeface="+mn-ea"/>
                <a:sym typeface="+mn-ea"/>
              </a:rPr>
              <a:t>、优质医疗资源集中在主城区，二级医院断档</a:t>
            </a:r>
            <a:endParaRPr lang="en-US" sz="1600" b="1" dirty="0">
              <a:solidFill>
                <a:schemeClr val="bg1">
                  <a:lumMod val="95000"/>
                </a:schemeClr>
              </a:solidFill>
              <a:latin typeface="黑体" panose="02010609060101010101" pitchFamily="2" charset="-122"/>
              <a:ea typeface="黑体" panose="02010609060101010101" pitchFamily="2" charset="-122"/>
              <a:cs typeface="华康俪金黑W8"/>
            </a:endParaRPr>
          </a:p>
        </p:txBody>
      </p:sp>
      <p:sp>
        <p:nvSpPr>
          <p:cNvPr id="13" name="Text Box 44"/>
          <p:cNvSpPr txBox="1">
            <a:spLocks noChangeArrowheads="1"/>
          </p:cNvSpPr>
          <p:nvPr/>
        </p:nvSpPr>
        <p:spPr bwMode="auto">
          <a:xfrm>
            <a:off x="571472" y="3572264"/>
            <a:ext cx="2143140" cy="1200329"/>
          </a:xfrm>
          <a:prstGeom prst="rect">
            <a:avLst/>
          </a:prstGeom>
          <a:noFill/>
          <a:ln w="9525">
            <a:noFill/>
            <a:miter lim="800000"/>
          </a:ln>
        </p:spPr>
        <p:txBody>
          <a:bodyPr wrap="square">
            <a:spAutoFit/>
          </a:bodyPr>
          <a:lstStyle/>
          <a:p>
            <a:pPr lvl="0" algn="just" fontAlgn="base">
              <a:lnSpc>
                <a:spcPct val="150000"/>
              </a:lnSpc>
            </a:pPr>
            <a:r>
              <a:rPr lang="en-US" altLang="zh-CN" sz="1600" b="1" dirty="0">
                <a:solidFill>
                  <a:schemeClr val="bg1">
                    <a:lumMod val="95000"/>
                  </a:schemeClr>
                </a:solidFill>
                <a:latin typeface="黑体" panose="02010609060101010101" pitchFamily="2" charset="-122"/>
                <a:ea typeface="黑体" panose="02010609060101010101" pitchFamily="2" charset="-122"/>
                <a:cs typeface="+mn-ea"/>
                <a:sym typeface="+mn-ea"/>
              </a:rPr>
              <a:t>2</a:t>
            </a:r>
            <a:r>
              <a:rPr lang="zh-CN" altLang="en-US" sz="1600" b="1" dirty="0">
                <a:solidFill>
                  <a:schemeClr val="bg1">
                    <a:lumMod val="95000"/>
                  </a:schemeClr>
                </a:solidFill>
                <a:latin typeface="黑体" panose="02010609060101010101" pitchFamily="2" charset="-122"/>
                <a:ea typeface="黑体" panose="02010609060101010101" pitchFamily="2" charset="-122"/>
                <a:cs typeface="+mn-ea"/>
                <a:sym typeface="+mn-ea"/>
              </a:rPr>
              <a:t>、基层医疗机构综合能力薄弱，</a:t>
            </a:r>
            <a:r>
              <a:rPr lang="zh-CN" altLang="en-US" sz="1600" b="1" dirty="0" smtClean="0">
                <a:solidFill>
                  <a:schemeClr val="bg1">
                    <a:lumMod val="95000"/>
                  </a:schemeClr>
                </a:solidFill>
                <a:latin typeface="黑体" panose="02010609060101010101" pitchFamily="2" charset="-122"/>
                <a:ea typeface="黑体" panose="02010609060101010101" pitchFamily="2" charset="-122"/>
                <a:cs typeface="+mn-ea"/>
                <a:sym typeface="+mn-ea"/>
              </a:rPr>
              <a:t>居民就医习惯</a:t>
            </a:r>
            <a:endParaRPr lang="en-US" sz="1600" b="1" dirty="0">
              <a:solidFill>
                <a:schemeClr val="bg1">
                  <a:lumMod val="95000"/>
                </a:schemeClr>
              </a:solidFill>
              <a:latin typeface="黑体" panose="02010609060101010101" pitchFamily="2" charset="-122"/>
              <a:ea typeface="黑体" panose="02010609060101010101" pitchFamily="2" charset="-122"/>
              <a:cs typeface="华康俪金黑W8"/>
            </a:endParaRPr>
          </a:p>
        </p:txBody>
      </p:sp>
      <p:sp>
        <p:nvSpPr>
          <p:cNvPr id="16" name="Text Box 44"/>
          <p:cNvSpPr txBox="1">
            <a:spLocks noChangeArrowheads="1"/>
          </p:cNvSpPr>
          <p:nvPr/>
        </p:nvSpPr>
        <p:spPr bwMode="auto">
          <a:xfrm>
            <a:off x="571472" y="4798851"/>
            <a:ext cx="2143140" cy="830997"/>
          </a:xfrm>
          <a:prstGeom prst="rect">
            <a:avLst/>
          </a:prstGeom>
          <a:noFill/>
          <a:ln w="9525">
            <a:noFill/>
            <a:miter lim="800000"/>
          </a:ln>
        </p:spPr>
        <p:txBody>
          <a:bodyPr wrap="square">
            <a:spAutoFit/>
          </a:bodyPr>
          <a:lstStyle/>
          <a:p>
            <a:pPr lvl="0" algn="just" fontAlgn="base">
              <a:lnSpc>
                <a:spcPct val="150000"/>
              </a:lnSpc>
            </a:pPr>
            <a:r>
              <a:rPr lang="en-US" altLang="zh-CN" sz="1600" b="1" dirty="0">
                <a:solidFill>
                  <a:schemeClr val="bg1">
                    <a:lumMod val="95000"/>
                  </a:schemeClr>
                </a:solidFill>
                <a:latin typeface="黑体" panose="02010609060101010101" pitchFamily="2" charset="-122"/>
                <a:ea typeface="黑体" panose="02010609060101010101" pitchFamily="2" charset="-122"/>
                <a:cs typeface="+mn-ea"/>
                <a:sym typeface="+mn-ea"/>
              </a:rPr>
              <a:t>3</a:t>
            </a:r>
            <a:r>
              <a:rPr lang="zh-CN" altLang="en-US" sz="1600" b="1" dirty="0">
                <a:solidFill>
                  <a:schemeClr val="bg1">
                    <a:lumMod val="95000"/>
                  </a:schemeClr>
                </a:solidFill>
                <a:latin typeface="黑体" panose="02010609060101010101" pitchFamily="2" charset="-122"/>
                <a:ea typeface="黑体" panose="02010609060101010101" pitchFamily="2" charset="-122"/>
                <a:cs typeface="+mn-ea"/>
                <a:sym typeface="+mn-ea"/>
              </a:rPr>
              <a:t>、医疗服务和健康管理的融合不够</a:t>
            </a:r>
            <a:endParaRPr lang="en-US" sz="1600" b="1" dirty="0">
              <a:solidFill>
                <a:schemeClr val="bg1">
                  <a:lumMod val="95000"/>
                </a:schemeClr>
              </a:solidFill>
              <a:latin typeface="黑体" panose="02010609060101010101" pitchFamily="2" charset="-122"/>
              <a:ea typeface="黑体" panose="02010609060101010101" pitchFamily="2" charset="-122"/>
              <a:cs typeface="华康俪金黑W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7"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6" descr="chinamap"/>
          <p:cNvPicPr>
            <a:picLocks noChangeAspect="1" noChangeArrowheads="1"/>
          </p:cNvPicPr>
          <p:nvPr/>
        </p:nvPicPr>
        <p:blipFill>
          <a:blip r:embed="rId3" cstate="print"/>
          <a:stretch>
            <a:fillRect/>
          </a:stretch>
        </p:blipFill>
        <p:spPr bwMode="auto">
          <a:xfrm>
            <a:off x="5664152" y="2541024"/>
            <a:ext cx="2757653" cy="340815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5580112" y="2481173"/>
            <a:ext cx="2912584" cy="351323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00034" y="1285860"/>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14282" y="1857364"/>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572528" y="550070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715272" y="6072206"/>
            <a:ext cx="122413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8" name="标题 1"/>
          <p:cNvSpPr txBox="1"/>
          <p:nvPr/>
        </p:nvSpPr>
        <p:spPr>
          <a:xfrm>
            <a:off x="357158" y="294588"/>
            <a:ext cx="8229600" cy="634082"/>
          </a:xfrm>
          <a:prstGeom prst="rect">
            <a:avLst/>
          </a:prstGeom>
        </p:spPr>
        <p:txBody>
          <a:bodyPr vert="horz" lIns="91440" tIns="45720" rIns="91440" bIns="45720" rtlCol="0" anchor="ctr">
            <a:normAutofit/>
          </a:bodyPr>
          <a:lstStyle/>
          <a:p>
            <a:pPr latinLnBrk="1"/>
            <a:r>
              <a:rPr lang="en-US" sz="3200" b="1" dirty="0" smtClean="0">
                <a:solidFill>
                  <a:srgbClr val="FFFF00"/>
                </a:solidFill>
              </a:rPr>
              <a:t>Continuous  improvement</a:t>
            </a:r>
            <a:endParaRPr lang="en-US" sz="3200" b="1" dirty="0">
              <a:solidFill>
                <a:srgbClr val="FFFF00"/>
              </a:solidFill>
            </a:endParaRPr>
          </a:p>
        </p:txBody>
      </p:sp>
      <p:sp>
        <p:nvSpPr>
          <p:cNvPr id="19" name="矩形 18"/>
          <p:cNvSpPr/>
          <p:nvPr/>
        </p:nvSpPr>
        <p:spPr>
          <a:xfrm>
            <a:off x="760924" y="1314378"/>
            <a:ext cx="3525324" cy="400110"/>
          </a:xfrm>
          <a:prstGeom prst="rect">
            <a:avLst/>
          </a:prstGeom>
        </p:spPr>
        <p:txBody>
          <a:bodyPr wrap="none">
            <a:spAutoFit/>
          </a:bodyPr>
          <a:lstStyle/>
          <a:p>
            <a:r>
              <a:rPr lang="en-US" altLang="zh-CN" sz="2000" b="1" dirty="0" smtClean="0">
                <a:solidFill>
                  <a:srgbClr val="FFFF00"/>
                </a:solidFill>
                <a:effectLst>
                  <a:outerShdw blurRad="38100" dist="38100" dir="2700000" algn="tl">
                    <a:srgbClr val="000000">
                      <a:alpha val="43137"/>
                    </a:srgbClr>
                  </a:outerShdw>
                </a:effectLst>
              </a:rPr>
              <a:t>2017</a:t>
            </a:r>
            <a:r>
              <a:rPr lang="zh-CN" altLang="en-US" sz="2000" b="1" dirty="0" smtClean="0">
                <a:solidFill>
                  <a:srgbClr val="FFFF00"/>
                </a:solidFill>
                <a:effectLst>
                  <a:outerShdw blurRad="38100" dist="38100" dir="2700000" algn="tl">
                    <a:srgbClr val="000000">
                      <a:alpha val="43137"/>
                    </a:srgbClr>
                  </a:outerShdw>
                </a:effectLst>
              </a:rPr>
              <a:t>年持续推进家庭医生签约</a:t>
            </a:r>
          </a:p>
        </p:txBody>
      </p:sp>
      <p:sp>
        <p:nvSpPr>
          <p:cNvPr id="20" name="矩形 19"/>
          <p:cNvSpPr/>
          <p:nvPr/>
        </p:nvSpPr>
        <p:spPr>
          <a:xfrm>
            <a:off x="357158" y="1907540"/>
            <a:ext cx="7671226" cy="369332"/>
          </a:xfrm>
          <a:prstGeom prst="rect">
            <a:avLst/>
          </a:prstGeom>
        </p:spPr>
        <p:txBody>
          <a:bodyPr wrap="square">
            <a:spAutoFit/>
          </a:bodyPr>
          <a:lstStyle/>
          <a:p>
            <a:pPr indent="457200">
              <a:spcAft>
                <a:spcPts val="600"/>
              </a:spcAft>
            </a:pPr>
            <a:r>
              <a:rPr lang="en-US" altLang="zh-CN"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3</a:t>
            </a: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 以多种形式医联体抓手，实现资源下沉，实现家庭医生签约</a:t>
            </a:r>
          </a:p>
        </p:txBody>
      </p:sp>
      <p:sp>
        <p:nvSpPr>
          <p:cNvPr id="21" name="矩形 20"/>
          <p:cNvSpPr/>
          <p:nvPr/>
        </p:nvSpPr>
        <p:spPr>
          <a:xfrm>
            <a:off x="683601" y="2348880"/>
            <a:ext cx="7429552" cy="369332"/>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1</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）岛内 “院办院管”</a:t>
            </a:r>
            <a:endParaRPr lang="zh-CN" altLang="en-US" dirty="0">
              <a:solidFill>
                <a:schemeClr val="bg1"/>
              </a:solidFill>
              <a:latin typeface="黑体" panose="02010609060101010101" pitchFamily="2" charset="-122"/>
              <a:ea typeface="黑体" panose="02010609060101010101" pitchFamily="2" charset="-122"/>
              <a:cs typeface="华康俪金黑W8(P)"/>
              <a:sym typeface="+mn-ea"/>
            </a:endParaRPr>
          </a:p>
        </p:txBody>
      </p:sp>
      <p:sp>
        <p:nvSpPr>
          <p:cNvPr id="22" name="文本框 14"/>
          <p:cNvSpPr txBox="1"/>
          <p:nvPr/>
        </p:nvSpPr>
        <p:spPr>
          <a:xfrm>
            <a:off x="1619672" y="3454116"/>
            <a:ext cx="2376264" cy="338554"/>
          </a:xfrm>
          <a:prstGeom prst="rect">
            <a:avLst/>
          </a:prstGeom>
          <a:noFill/>
        </p:spPr>
        <p:txBody>
          <a:bodyPr wrap="square" rtlCol="0">
            <a:spAutoFit/>
          </a:bodyPr>
          <a:lstStyle/>
          <a:p>
            <a:r>
              <a:rPr lang="zh-CN" altLang="en-US" sz="1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厦门市中医</a:t>
            </a:r>
            <a:r>
              <a:rPr lang="zh-CN" altLang="en-US"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院（</a:t>
            </a:r>
            <a:r>
              <a:rPr lang="en-US" altLang="zh-CN"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1+4</a:t>
            </a:r>
            <a:r>
              <a:rPr lang="zh-CN" altLang="en-US"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endParaRPr lang="en-US" altLang="zh-CN" sz="1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23" name="文本框 15"/>
          <p:cNvSpPr txBox="1"/>
          <p:nvPr/>
        </p:nvSpPr>
        <p:spPr>
          <a:xfrm>
            <a:off x="1619672" y="3105799"/>
            <a:ext cx="3231634" cy="338554"/>
          </a:xfrm>
          <a:prstGeom prst="rect">
            <a:avLst/>
          </a:prstGeom>
          <a:noFill/>
        </p:spPr>
        <p:txBody>
          <a:bodyPr wrap="square" rtlCol="0">
            <a:spAutoFit/>
          </a:bodyPr>
          <a:lstStyle/>
          <a:p>
            <a:r>
              <a:rPr lang="zh-CN" altLang="en-US" sz="1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厦门大学附属中山医</a:t>
            </a:r>
            <a:r>
              <a:rPr lang="zh-CN" altLang="en-US"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院（</a:t>
            </a:r>
            <a:r>
              <a:rPr lang="en-US" altLang="zh-CN"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1+5</a:t>
            </a:r>
            <a:r>
              <a:rPr lang="zh-CN" altLang="en-US"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endParaRPr lang="zh-CN" altLang="en-US" sz="1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24" name="文本框 18"/>
          <p:cNvSpPr txBox="1"/>
          <p:nvPr/>
        </p:nvSpPr>
        <p:spPr>
          <a:xfrm>
            <a:off x="1619672" y="2769205"/>
            <a:ext cx="3240360" cy="338554"/>
          </a:xfrm>
          <a:prstGeom prst="rect">
            <a:avLst/>
          </a:prstGeom>
          <a:noFill/>
        </p:spPr>
        <p:txBody>
          <a:bodyPr wrap="square" rtlCol="0">
            <a:spAutoFit/>
          </a:bodyPr>
          <a:lstStyle/>
          <a:p>
            <a:r>
              <a:rPr lang="zh-CN" altLang="en-US" sz="1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厦门大学附属第一医</a:t>
            </a:r>
            <a:r>
              <a:rPr lang="zh-CN" altLang="en-US"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院（</a:t>
            </a:r>
            <a:r>
              <a:rPr lang="en-US" altLang="zh-CN"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1+6</a:t>
            </a:r>
            <a:r>
              <a:rPr lang="zh-CN" altLang="en-US"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p>
        </p:txBody>
      </p:sp>
      <p:sp>
        <p:nvSpPr>
          <p:cNvPr id="25" name="AutoShape 4"/>
          <p:cNvSpPr/>
          <p:nvPr/>
        </p:nvSpPr>
        <p:spPr>
          <a:xfrm>
            <a:off x="1429937" y="2829490"/>
            <a:ext cx="117727" cy="936104"/>
          </a:xfrm>
          <a:prstGeom prst="leftBrace">
            <a:avLst>
              <a:gd name="adj1" fmla="val 142948"/>
              <a:gd name="adj2" fmla="val 50000"/>
            </a:avLst>
          </a:prstGeom>
          <a:noFill/>
          <a:ln w="38100" cap="flat" cmpd="sng">
            <a:solidFill>
              <a:srgbClr val="003300"/>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6" name="矩形 25"/>
          <p:cNvSpPr/>
          <p:nvPr/>
        </p:nvSpPr>
        <p:spPr>
          <a:xfrm>
            <a:off x="683568" y="3851756"/>
            <a:ext cx="4464496" cy="369332"/>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2</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）岛外尝试紧密型医联体</a:t>
            </a:r>
            <a:endParaRPr lang="zh-CN" altLang="en-US" dirty="0">
              <a:solidFill>
                <a:schemeClr val="bg1"/>
              </a:solidFill>
              <a:latin typeface="黑体" panose="02010609060101010101" pitchFamily="2" charset="-122"/>
              <a:ea typeface="黑体" panose="02010609060101010101" pitchFamily="2" charset="-122"/>
              <a:cs typeface="华康俪金黑W8(P)"/>
              <a:sym typeface="+mn-ea"/>
            </a:endParaRPr>
          </a:p>
        </p:txBody>
      </p:sp>
      <p:sp>
        <p:nvSpPr>
          <p:cNvPr id="27" name="文本框 18"/>
          <p:cNvSpPr txBox="1"/>
          <p:nvPr/>
        </p:nvSpPr>
        <p:spPr>
          <a:xfrm>
            <a:off x="1619672" y="4209365"/>
            <a:ext cx="3816424" cy="1200329"/>
          </a:xfrm>
          <a:prstGeom prst="rect">
            <a:avLst/>
          </a:prstGeom>
          <a:noFill/>
        </p:spPr>
        <p:txBody>
          <a:bodyPr wrap="square" rtlCol="0">
            <a:spAutoFit/>
          </a:bodyPr>
          <a:lstStyle/>
          <a:p>
            <a:pPr>
              <a:lnSpc>
                <a:spcPct val="150000"/>
              </a:lnSpc>
            </a:pPr>
            <a:r>
              <a:rPr lang="zh-CN" altLang="en-US"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例如：同安区以第三医院为中心，结合区中医院、妇幼院</a:t>
            </a:r>
            <a:r>
              <a:rPr lang="en-US" altLang="zh-CN"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zh-CN" altLang="en-US"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及</a:t>
            </a:r>
            <a:r>
              <a:rPr lang="en-US" altLang="zh-CN"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8</a:t>
            </a:r>
            <a:r>
              <a:rPr lang="zh-CN" altLang="en-US"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家基层医疗卫生机构，尝试运行医疗集团</a:t>
            </a:r>
          </a:p>
        </p:txBody>
      </p:sp>
      <p:pic>
        <p:nvPicPr>
          <p:cNvPr id="28" name="图片 27" descr="同安"/>
          <p:cNvPicPr>
            <a:picLocks noChangeAspect="1"/>
          </p:cNvPicPr>
          <p:nvPr/>
        </p:nvPicPr>
        <p:blipFill>
          <a:blip r:embed="rId4" cstate="print"/>
          <a:stretch>
            <a:fillRect/>
          </a:stretch>
        </p:blipFill>
        <p:spPr>
          <a:xfrm>
            <a:off x="5652120" y="2552872"/>
            <a:ext cx="2772400" cy="3366970"/>
          </a:xfrm>
          <a:prstGeom prst="rect">
            <a:avLst/>
          </a:prstGeom>
        </p:spPr>
      </p:pic>
      <p:sp>
        <p:nvSpPr>
          <p:cNvPr id="29" name="矩形 28"/>
          <p:cNvSpPr/>
          <p:nvPr/>
        </p:nvSpPr>
        <p:spPr>
          <a:xfrm>
            <a:off x="719402" y="5373216"/>
            <a:ext cx="7429552" cy="369332"/>
          </a:xfrm>
          <a:prstGeom prst="rect">
            <a:avLst/>
          </a:prstGeom>
        </p:spPr>
        <p:txBody>
          <a:bodyPr wrap="square">
            <a:spAutoFit/>
          </a:bodyPr>
          <a:lstStyle/>
          <a:p>
            <a:pPr indent="457200">
              <a:spcAft>
                <a:spcPts val="600"/>
              </a:spcAft>
            </a:pP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a:t>
            </a:r>
            <a:r>
              <a:rPr lang="en-US" altLang="zh-CN" dirty="0" smtClean="0">
                <a:solidFill>
                  <a:schemeClr val="bg1"/>
                </a:solidFill>
                <a:latin typeface="黑体" panose="02010609060101010101" pitchFamily="2" charset="-122"/>
                <a:ea typeface="黑体" panose="02010609060101010101" pitchFamily="2" charset="-122"/>
                <a:cs typeface="华康俪金黑W8(P)"/>
                <a:sym typeface="+mn-ea"/>
              </a:rPr>
              <a:t>3</a:t>
            </a:r>
            <a:r>
              <a:rPr lang="zh-CN" altLang="en-US" dirty="0" smtClean="0">
                <a:solidFill>
                  <a:schemeClr val="bg1"/>
                </a:solidFill>
                <a:latin typeface="黑体" panose="02010609060101010101" pitchFamily="2" charset="-122"/>
                <a:ea typeface="黑体" panose="02010609060101010101" pitchFamily="2" charset="-122"/>
                <a:cs typeface="华康俪金黑W8(P)"/>
                <a:sym typeface="+mn-ea"/>
              </a:rPr>
              <a:t>）专科医联体</a:t>
            </a:r>
            <a:endParaRPr lang="zh-CN" altLang="en-US" dirty="0">
              <a:solidFill>
                <a:schemeClr val="bg1"/>
              </a:solidFill>
              <a:latin typeface="黑体" panose="02010609060101010101" pitchFamily="2" charset="-122"/>
              <a:ea typeface="黑体" panose="02010609060101010101" pitchFamily="2" charset="-122"/>
              <a:cs typeface="华康俪金黑W8(P)"/>
              <a:sym typeface="+mn-ea"/>
            </a:endParaRPr>
          </a:p>
        </p:txBody>
      </p:sp>
      <p:sp>
        <p:nvSpPr>
          <p:cNvPr id="30" name="文本框 18"/>
          <p:cNvSpPr txBox="1"/>
          <p:nvPr/>
        </p:nvSpPr>
        <p:spPr>
          <a:xfrm>
            <a:off x="1619672" y="5733256"/>
            <a:ext cx="1512168" cy="461665"/>
          </a:xfrm>
          <a:prstGeom prst="rect">
            <a:avLst/>
          </a:prstGeom>
          <a:noFill/>
        </p:spPr>
        <p:txBody>
          <a:bodyPr wrap="square" rtlCol="0">
            <a:spAutoFit/>
          </a:bodyPr>
          <a:lstStyle/>
          <a:p>
            <a:pPr>
              <a:lnSpc>
                <a:spcPct val="150000"/>
              </a:lnSpc>
            </a:pPr>
            <a:r>
              <a:rPr lang="zh-CN" altLang="en-US"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儿科、心脏</a:t>
            </a:r>
            <a:endParaRPr lang="en-US" altLang="zh-CN" sz="1600" b="1" dirty="0"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strVal val="#ppt_w*0.70"/>
                                          </p:val>
                                        </p:tav>
                                        <p:tav tm="100000">
                                          <p:val>
                                            <p:strVal val="#ppt_w"/>
                                          </p:val>
                                        </p:tav>
                                      </p:tavLst>
                                    </p:anim>
                                    <p:anim calcmode="lin" valueType="num">
                                      <p:cBhvr>
                                        <p:cTn id="14" dur="1000" fill="hold"/>
                                        <p:tgtEl>
                                          <p:spTgt spid="21"/>
                                        </p:tgtEl>
                                        <p:attrNameLst>
                                          <p:attrName>ppt_h</p:attrName>
                                        </p:attrNameLst>
                                      </p:cBhvr>
                                      <p:tavLst>
                                        <p:tav tm="0">
                                          <p:val>
                                            <p:strVal val="#ppt_h"/>
                                          </p:val>
                                        </p:tav>
                                        <p:tav tm="100000">
                                          <p:val>
                                            <p:strVal val="#ppt_h"/>
                                          </p:val>
                                        </p:tav>
                                      </p:tavLst>
                                    </p:anim>
                                    <p:animEffect transition="in" filter="fade">
                                      <p:cBhvr>
                                        <p:cTn id="15" dur="1000"/>
                                        <p:tgtEl>
                                          <p:spTgt spid="21"/>
                                        </p:tgtEl>
                                      </p:cBhvr>
                                    </p:animEffect>
                                  </p:childTnLst>
                                </p:cTn>
                              </p:par>
                            </p:childTnLst>
                          </p:cTn>
                        </p:par>
                        <p:par>
                          <p:cTn id="16" fill="hold">
                            <p:stCondLst>
                              <p:cond delay="2000"/>
                            </p:stCondLst>
                            <p:childTnLst>
                              <p:par>
                                <p:cTn id="17" presetID="55"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strVal val="#ppt_w*0.70"/>
                                          </p:val>
                                        </p:tav>
                                        <p:tav tm="100000">
                                          <p:val>
                                            <p:strVal val="#ppt_w"/>
                                          </p:val>
                                        </p:tav>
                                      </p:tavLst>
                                    </p:anim>
                                    <p:anim calcmode="lin" valueType="num">
                                      <p:cBhvr>
                                        <p:cTn id="20" dur="1000" fill="hold"/>
                                        <p:tgtEl>
                                          <p:spTgt spid="3"/>
                                        </p:tgtEl>
                                        <p:attrNameLst>
                                          <p:attrName>ppt_h</p:attrName>
                                        </p:attrNameLst>
                                      </p:cBhvr>
                                      <p:tavLst>
                                        <p:tav tm="0">
                                          <p:val>
                                            <p:strVal val="#ppt_h"/>
                                          </p:val>
                                        </p:tav>
                                        <p:tav tm="100000">
                                          <p:val>
                                            <p:strVal val="#ppt_h"/>
                                          </p:val>
                                        </p:tav>
                                      </p:tavLst>
                                    </p:anim>
                                    <p:animEffect transition="in" filter="fade">
                                      <p:cBhvr>
                                        <p:cTn id="21" dur="1000"/>
                                        <p:tgtEl>
                                          <p:spTgt spid="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par>
                          <p:cTn id="29" fill="hold">
                            <p:stCondLst>
                              <p:cond delay="3500"/>
                            </p:stCondLst>
                            <p:childTnLst>
                              <p:par>
                                <p:cTn id="30" presetID="2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1000" fill="hold"/>
                                        <p:tgtEl>
                                          <p:spTgt spid="26"/>
                                        </p:tgtEl>
                                        <p:attrNameLst>
                                          <p:attrName>ppt_w</p:attrName>
                                        </p:attrNameLst>
                                      </p:cBhvr>
                                      <p:tavLst>
                                        <p:tav tm="0">
                                          <p:val>
                                            <p:strVal val="#ppt_w*0.70"/>
                                          </p:val>
                                        </p:tav>
                                        <p:tav tm="100000">
                                          <p:val>
                                            <p:strVal val="#ppt_w"/>
                                          </p:val>
                                        </p:tav>
                                      </p:tavLst>
                                    </p:anim>
                                    <p:anim calcmode="lin" valueType="num">
                                      <p:cBhvr>
                                        <p:cTn id="42" dur="1000" fill="hold"/>
                                        <p:tgtEl>
                                          <p:spTgt spid="26"/>
                                        </p:tgtEl>
                                        <p:attrNameLst>
                                          <p:attrName>ppt_h</p:attrName>
                                        </p:attrNameLst>
                                      </p:cBhvr>
                                      <p:tavLst>
                                        <p:tav tm="0">
                                          <p:val>
                                            <p:strVal val="#ppt_h"/>
                                          </p:val>
                                        </p:tav>
                                        <p:tav tm="100000">
                                          <p:val>
                                            <p:strVal val="#ppt_h"/>
                                          </p:val>
                                        </p:tav>
                                      </p:tavLst>
                                    </p:anim>
                                    <p:animEffect transition="in" filter="fade">
                                      <p:cBhvr>
                                        <p:cTn id="43" dur="1000"/>
                                        <p:tgtEl>
                                          <p:spTgt spid="26"/>
                                        </p:tgtEl>
                                      </p:cBhvr>
                                    </p:animEffect>
                                  </p:childTnLst>
                                </p:cTn>
                              </p:par>
                              <p:par>
                                <p:cTn id="44" presetID="55"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1000" fill="hold"/>
                                        <p:tgtEl>
                                          <p:spTgt spid="28"/>
                                        </p:tgtEl>
                                        <p:attrNameLst>
                                          <p:attrName>ppt_w</p:attrName>
                                        </p:attrNameLst>
                                      </p:cBhvr>
                                      <p:tavLst>
                                        <p:tav tm="0">
                                          <p:val>
                                            <p:strVal val="#ppt_w*0.70"/>
                                          </p:val>
                                        </p:tav>
                                        <p:tav tm="100000">
                                          <p:val>
                                            <p:strVal val="#ppt_w"/>
                                          </p:val>
                                        </p:tav>
                                      </p:tavLst>
                                    </p:anim>
                                    <p:anim calcmode="lin" valueType="num">
                                      <p:cBhvr>
                                        <p:cTn id="47" dur="1000" fill="hold"/>
                                        <p:tgtEl>
                                          <p:spTgt spid="28"/>
                                        </p:tgtEl>
                                        <p:attrNameLst>
                                          <p:attrName>ppt_h</p:attrName>
                                        </p:attrNameLst>
                                      </p:cBhvr>
                                      <p:tavLst>
                                        <p:tav tm="0">
                                          <p:val>
                                            <p:strVal val="#ppt_h"/>
                                          </p:val>
                                        </p:tav>
                                        <p:tav tm="100000">
                                          <p:val>
                                            <p:strVal val="#ppt_h"/>
                                          </p:val>
                                        </p:tav>
                                      </p:tavLst>
                                    </p:anim>
                                    <p:animEffect transition="in" filter="fade">
                                      <p:cBhvr>
                                        <p:cTn id="48" dur="1000"/>
                                        <p:tgtEl>
                                          <p:spTgt spid="28"/>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par>
                          <p:cTn id="53" fill="hold">
                            <p:stCondLst>
                              <p:cond delay="1500"/>
                            </p:stCondLst>
                            <p:childTnLst>
                              <p:par>
                                <p:cTn id="54" presetID="55"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1000" fill="hold"/>
                                        <p:tgtEl>
                                          <p:spTgt spid="29"/>
                                        </p:tgtEl>
                                        <p:attrNameLst>
                                          <p:attrName>ppt_w</p:attrName>
                                        </p:attrNameLst>
                                      </p:cBhvr>
                                      <p:tavLst>
                                        <p:tav tm="0">
                                          <p:val>
                                            <p:strVal val="#ppt_w*0.70"/>
                                          </p:val>
                                        </p:tav>
                                        <p:tav tm="100000">
                                          <p:val>
                                            <p:strVal val="#ppt_w"/>
                                          </p:val>
                                        </p:tav>
                                      </p:tavLst>
                                    </p:anim>
                                    <p:anim calcmode="lin" valueType="num">
                                      <p:cBhvr>
                                        <p:cTn id="57" dur="1000" fill="hold"/>
                                        <p:tgtEl>
                                          <p:spTgt spid="29"/>
                                        </p:tgtEl>
                                        <p:attrNameLst>
                                          <p:attrName>ppt_h</p:attrName>
                                        </p:attrNameLst>
                                      </p:cBhvr>
                                      <p:tavLst>
                                        <p:tav tm="0">
                                          <p:val>
                                            <p:strVal val="#ppt_h"/>
                                          </p:val>
                                        </p:tav>
                                        <p:tav tm="100000">
                                          <p:val>
                                            <p:strVal val="#ppt_h"/>
                                          </p:val>
                                        </p:tav>
                                      </p:tavLst>
                                    </p:anim>
                                    <p:animEffect transition="in" filter="fade">
                                      <p:cBhvr>
                                        <p:cTn id="58" dur="1000"/>
                                        <p:tgtEl>
                                          <p:spTgt spid="29"/>
                                        </p:tgtEl>
                                      </p:cBhvr>
                                    </p:animEffect>
                                  </p:childTnLst>
                                </p:cTn>
                              </p:par>
                            </p:childTnLst>
                          </p:cTn>
                        </p:par>
                        <p:par>
                          <p:cTn id="59" fill="hold">
                            <p:stCondLst>
                              <p:cond delay="2500"/>
                            </p:stCondLst>
                            <p:childTnLst>
                              <p:par>
                                <p:cTn id="60" presetID="22" presetClass="entr" presetSubtype="8"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bldLvl="0" animBg="1"/>
      <p:bldP spid="26" grpId="0"/>
      <p:bldP spid="27" grpId="0"/>
      <p:bldP spid="29"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57158" y="294588"/>
            <a:ext cx="8229600" cy="634082"/>
          </a:xfrm>
          <a:prstGeom prst="rect">
            <a:avLst/>
          </a:prstGeom>
        </p:spPr>
        <p:txBody>
          <a:bodyPr vert="horz" lIns="91440" tIns="45720" rIns="91440" bIns="45720" rtlCol="0" anchor="ctr">
            <a:normAutofit/>
          </a:bodyPr>
          <a:lstStyle/>
          <a:p>
            <a:pPr latinLnBrk="1"/>
            <a:r>
              <a:rPr lang="en-US" sz="3200" b="1" dirty="0" smtClean="0">
                <a:solidFill>
                  <a:srgbClr val="FFFF00"/>
                </a:solidFill>
              </a:rPr>
              <a:t>Continuous  improvement</a:t>
            </a:r>
            <a:endParaRPr lang="en-US" sz="3200" b="1" dirty="0">
              <a:solidFill>
                <a:srgbClr val="FFFF00"/>
              </a:solidFill>
            </a:endParaRPr>
          </a:p>
        </p:txBody>
      </p:sp>
      <p:cxnSp>
        <p:nvCxnSpPr>
          <p:cNvPr id="5" name="直接连接符 4"/>
          <p:cNvCxnSpPr/>
          <p:nvPr/>
        </p:nvCxnSpPr>
        <p:spPr>
          <a:xfrm>
            <a:off x="357158" y="1785926"/>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14348" y="1214422"/>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60924" y="1314378"/>
            <a:ext cx="3525324" cy="400110"/>
          </a:xfrm>
          <a:prstGeom prst="rect">
            <a:avLst/>
          </a:prstGeom>
        </p:spPr>
        <p:txBody>
          <a:bodyPr wrap="none">
            <a:spAutoFit/>
          </a:bodyPr>
          <a:lstStyle/>
          <a:p>
            <a:r>
              <a:rPr lang="en-US" altLang="zh-CN" sz="2000" b="1" dirty="0" smtClean="0">
                <a:solidFill>
                  <a:srgbClr val="FFFF00"/>
                </a:solidFill>
                <a:effectLst>
                  <a:outerShdw blurRad="38100" dist="38100" dir="2700000" algn="tl">
                    <a:srgbClr val="000000">
                      <a:alpha val="43137"/>
                    </a:srgbClr>
                  </a:outerShdw>
                </a:effectLst>
              </a:rPr>
              <a:t>2017</a:t>
            </a:r>
            <a:r>
              <a:rPr lang="zh-CN" altLang="en-US" sz="2000" b="1" dirty="0" smtClean="0">
                <a:solidFill>
                  <a:srgbClr val="FFFF00"/>
                </a:solidFill>
                <a:effectLst>
                  <a:outerShdw blurRad="38100" dist="38100" dir="2700000" algn="tl">
                    <a:srgbClr val="000000">
                      <a:alpha val="43137"/>
                    </a:srgbClr>
                  </a:outerShdw>
                </a:effectLst>
              </a:rPr>
              <a:t>年持续推进家庭医生签约</a:t>
            </a:r>
          </a:p>
        </p:txBody>
      </p:sp>
      <p:cxnSp>
        <p:nvCxnSpPr>
          <p:cNvPr id="16" name="AutoShape 2"/>
          <p:cNvCxnSpPr>
            <a:cxnSpLocks noChangeShapeType="1"/>
          </p:cNvCxnSpPr>
          <p:nvPr/>
        </p:nvCxnSpPr>
        <p:spPr bwMode="auto">
          <a:xfrm rot="5400000">
            <a:off x="2679687" y="4036223"/>
            <a:ext cx="3499668" cy="794"/>
          </a:xfrm>
          <a:prstGeom prst="straightConnector1">
            <a:avLst/>
          </a:prstGeom>
          <a:noFill/>
          <a:ln w="38100">
            <a:solidFill>
              <a:srgbClr val="003300"/>
            </a:solidFill>
            <a:round/>
            <a:tailEnd type="triangle" w="med" len="med"/>
          </a:ln>
        </p:spPr>
      </p:cxnSp>
      <p:cxnSp>
        <p:nvCxnSpPr>
          <p:cNvPr id="18" name="AutoShape 4"/>
          <p:cNvCxnSpPr>
            <a:cxnSpLocks noChangeShapeType="1"/>
          </p:cNvCxnSpPr>
          <p:nvPr/>
        </p:nvCxnSpPr>
        <p:spPr bwMode="auto">
          <a:xfrm flipH="1">
            <a:off x="3071802" y="2571744"/>
            <a:ext cx="1368425" cy="0"/>
          </a:xfrm>
          <a:prstGeom prst="straightConnector1">
            <a:avLst/>
          </a:prstGeom>
          <a:noFill/>
          <a:ln w="38100">
            <a:solidFill>
              <a:srgbClr val="003300"/>
            </a:solidFill>
            <a:round/>
            <a:tailEnd type="oval" w="med" len="med"/>
          </a:ln>
        </p:spPr>
      </p:cxnSp>
      <p:cxnSp>
        <p:nvCxnSpPr>
          <p:cNvPr id="19" name="AutoShape 6"/>
          <p:cNvCxnSpPr>
            <a:cxnSpLocks noChangeShapeType="1"/>
          </p:cNvCxnSpPr>
          <p:nvPr/>
        </p:nvCxnSpPr>
        <p:spPr bwMode="auto">
          <a:xfrm>
            <a:off x="4429124" y="2928934"/>
            <a:ext cx="1225550" cy="0"/>
          </a:xfrm>
          <a:prstGeom prst="straightConnector1">
            <a:avLst/>
          </a:prstGeom>
          <a:noFill/>
          <a:ln w="38100">
            <a:solidFill>
              <a:srgbClr val="003300"/>
            </a:solidFill>
            <a:round/>
            <a:tailEnd type="oval" w="med" len="med"/>
          </a:ln>
        </p:spPr>
      </p:cxnSp>
      <p:cxnSp>
        <p:nvCxnSpPr>
          <p:cNvPr id="20" name="AutoShape 4"/>
          <p:cNvCxnSpPr>
            <a:cxnSpLocks noChangeShapeType="1"/>
          </p:cNvCxnSpPr>
          <p:nvPr/>
        </p:nvCxnSpPr>
        <p:spPr bwMode="auto">
          <a:xfrm flipH="1">
            <a:off x="3071802" y="3500438"/>
            <a:ext cx="1368425" cy="0"/>
          </a:xfrm>
          <a:prstGeom prst="straightConnector1">
            <a:avLst/>
          </a:prstGeom>
          <a:noFill/>
          <a:ln w="38100">
            <a:solidFill>
              <a:srgbClr val="003300"/>
            </a:solidFill>
            <a:round/>
            <a:tailEnd type="oval" w="med" len="med"/>
          </a:ln>
        </p:spPr>
      </p:cxnSp>
      <p:cxnSp>
        <p:nvCxnSpPr>
          <p:cNvPr id="21" name="AutoShape 6"/>
          <p:cNvCxnSpPr>
            <a:cxnSpLocks noChangeShapeType="1"/>
          </p:cNvCxnSpPr>
          <p:nvPr/>
        </p:nvCxnSpPr>
        <p:spPr bwMode="auto">
          <a:xfrm>
            <a:off x="4429124" y="4071942"/>
            <a:ext cx="1225550" cy="0"/>
          </a:xfrm>
          <a:prstGeom prst="straightConnector1">
            <a:avLst/>
          </a:prstGeom>
          <a:noFill/>
          <a:ln w="38100">
            <a:solidFill>
              <a:srgbClr val="003300"/>
            </a:solidFill>
            <a:round/>
            <a:tailEnd type="oval" w="med" len="med"/>
          </a:ln>
        </p:spPr>
      </p:cxnSp>
      <p:cxnSp>
        <p:nvCxnSpPr>
          <p:cNvPr id="22" name="AutoShape 4"/>
          <p:cNvCxnSpPr>
            <a:cxnSpLocks noChangeShapeType="1"/>
          </p:cNvCxnSpPr>
          <p:nvPr/>
        </p:nvCxnSpPr>
        <p:spPr bwMode="auto">
          <a:xfrm flipH="1">
            <a:off x="3071802" y="4500570"/>
            <a:ext cx="1368425" cy="0"/>
          </a:xfrm>
          <a:prstGeom prst="straightConnector1">
            <a:avLst/>
          </a:prstGeom>
          <a:noFill/>
          <a:ln w="38100">
            <a:solidFill>
              <a:srgbClr val="003300"/>
            </a:solidFill>
            <a:round/>
            <a:tailEnd type="oval" w="med" len="med"/>
          </a:ln>
        </p:spPr>
      </p:cxnSp>
      <p:cxnSp>
        <p:nvCxnSpPr>
          <p:cNvPr id="23" name="AutoShape 6"/>
          <p:cNvCxnSpPr>
            <a:cxnSpLocks noChangeShapeType="1"/>
          </p:cNvCxnSpPr>
          <p:nvPr/>
        </p:nvCxnSpPr>
        <p:spPr bwMode="auto">
          <a:xfrm>
            <a:off x="4429124" y="4929198"/>
            <a:ext cx="1225550" cy="0"/>
          </a:xfrm>
          <a:prstGeom prst="straightConnector1">
            <a:avLst/>
          </a:prstGeom>
          <a:noFill/>
          <a:ln w="38100">
            <a:solidFill>
              <a:srgbClr val="003300"/>
            </a:solidFill>
            <a:round/>
            <a:tailEnd type="oval" w="med" len="med"/>
          </a:ln>
        </p:spPr>
      </p:cxnSp>
      <p:sp>
        <p:nvSpPr>
          <p:cNvPr id="26" name="Text Box 8"/>
          <p:cNvSpPr txBox="1">
            <a:spLocks noChangeArrowheads="1"/>
          </p:cNvSpPr>
          <p:nvPr/>
        </p:nvSpPr>
        <p:spPr bwMode="auto">
          <a:xfrm>
            <a:off x="1214414" y="2398864"/>
            <a:ext cx="1785950" cy="338554"/>
          </a:xfrm>
          <a:prstGeom prst="rect">
            <a:avLst/>
          </a:prstGeom>
          <a:noFill/>
          <a:ln w="9525">
            <a:solidFill>
              <a:srgbClr val="006600"/>
            </a:solidFill>
            <a:miter lim="800000"/>
          </a:ln>
        </p:spPr>
        <p:txBody>
          <a:bodyPr wrap="square">
            <a:spAutoFit/>
          </a:bodyPr>
          <a:lstStyle/>
          <a:p>
            <a:pPr marL="342900" indent="-342900" algn="ctr" eaLnBrk="1" hangingPunct="1"/>
            <a:r>
              <a:rPr lang="zh-CN" altLang="en-US" sz="1600" dirty="0" smtClean="0">
                <a:solidFill>
                  <a:schemeClr val="bg1"/>
                </a:solidFill>
              </a:rPr>
              <a:t>健康人群获得感</a:t>
            </a:r>
            <a:endParaRPr lang="en-US" altLang="zh-CN" sz="1600" dirty="0" smtClean="0">
              <a:solidFill>
                <a:schemeClr val="bg1"/>
              </a:solidFill>
            </a:endParaRPr>
          </a:p>
        </p:txBody>
      </p:sp>
      <p:sp>
        <p:nvSpPr>
          <p:cNvPr id="27" name="Text Box 8"/>
          <p:cNvSpPr txBox="1">
            <a:spLocks noChangeArrowheads="1"/>
          </p:cNvSpPr>
          <p:nvPr/>
        </p:nvSpPr>
        <p:spPr bwMode="auto">
          <a:xfrm>
            <a:off x="5786446" y="2643182"/>
            <a:ext cx="1571636" cy="584775"/>
          </a:xfrm>
          <a:prstGeom prst="rect">
            <a:avLst/>
          </a:prstGeom>
          <a:noFill/>
          <a:ln w="9525">
            <a:solidFill>
              <a:srgbClr val="006600"/>
            </a:solidFill>
            <a:miter lim="800000"/>
          </a:ln>
        </p:spPr>
        <p:txBody>
          <a:bodyPr wrap="square">
            <a:spAutoFit/>
          </a:bodyPr>
          <a:lstStyle/>
          <a:p>
            <a:pPr marL="342900" indent="-342900" algn="ctr" eaLnBrk="1" hangingPunct="1"/>
            <a:r>
              <a:rPr lang="zh-CN" altLang="en-US" sz="1600" dirty="0" smtClean="0">
                <a:solidFill>
                  <a:schemeClr val="bg1"/>
                </a:solidFill>
              </a:rPr>
              <a:t>互联网</a:t>
            </a:r>
            <a:r>
              <a:rPr lang="en-US" altLang="zh-CN" sz="1600" dirty="0" smtClean="0">
                <a:solidFill>
                  <a:schemeClr val="bg1"/>
                </a:solidFill>
              </a:rPr>
              <a:t>+</a:t>
            </a:r>
          </a:p>
          <a:p>
            <a:pPr marL="342900" indent="-342900" algn="ctr" eaLnBrk="1" hangingPunct="1"/>
            <a:r>
              <a:rPr lang="zh-CN" altLang="en-US" sz="1600" dirty="0" smtClean="0">
                <a:solidFill>
                  <a:schemeClr val="bg1"/>
                </a:solidFill>
              </a:rPr>
              <a:t>信息化手段</a:t>
            </a:r>
            <a:endParaRPr lang="en-US" altLang="zh-CN" sz="1600" dirty="0" smtClean="0">
              <a:solidFill>
                <a:schemeClr val="bg1"/>
              </a:solidFill>
            </a:endParaRPr>
          </a:p>
        </p:txBody>
      </p:sp>
      <p:sp>
        <p:nvSpPr>
          <p:cNvPr id="28" name="Text Box 8"/>
          <p:cNvSpPr txBox="1">
            <a:spLocks noChangeArrowheads="1"/>
          </p:cNvSpPr>
          <p:nvPr/>
        </p:nvSpPr>
        <p:spPr bwMode="auto">
          <a:xfrm>
            <a:off x="428596" y="3192661"/>
            <a:ext cx="2571768" cy="338554"/>
          </a:xfrm>
          <a:prstGeom prst="rect">
            <a:avLst/>
          </a:prstGeom>
          <a:noFill/>
          <a:ln w="9525">
            <a:solidFill>
              <a:srgbClr val="006600"/>
            </a:solidFill>
            <a:miter lim="800000"/>
          </a:ln>
        </p:spPr>
        <p:txBody>
          <a:bodyPr wrap="square">
            <a:spAutoFit/>
          </a:bodyPr>
          <a:lstStyle/>
          <a:p>
            <a:pPr marL="342900" indent="-342900" algn="ctr" eaLnBrk="1" hangingPunct="1"/>
            <a:r>
              <a:rPr lang="zh-CN" altLang="en-US" sz="1600" dirty="0" smtClean="0">
                <a:solidFill>
                  <a:schemeClr val="bg1"/>
                </a:solidFill>
              </a:rPr>
              <a:t>提前</a:t>
            </a:r>
            <a:r>
              <a:rPr lang="en-US" altLang="zh-CN" sz="1600" dirty="0" smtClean="0">
                <a:solidFill>
                  <a:schemeClr val="bg1"/>
                </a:solidFill>
              </a:rPr>
              <a:t>3</a:t>
            </a:r>
            <a:r>
              <a:rPr lang="zh-CN" altLang="en-US" sz="1600" dirty="0" smtClean="0">
                <a:solidFill>
                  <a:schemeClr val="bg1"/>
                </a:solidFill>
              </a:rPr>
              <a:t>天开放</a:t>
            </a:r>
            <a:r>
              <a:rPr lang="en-US" altLang="zh-CN" sz="1600" dirty="0" smtClean="0">
                <a:solidFill>
                  <a:schemeClr val="bg1"/>
                </a:solidFill>
              </a:rPr>
              <a:t>30%</a:t>
            </a:r>
            <a:r>
              <a:rPr lang="zh-CN" altLang="en-US" sz="1600" dirty="0" smtClean="0">
                <a:solidFill>
                  <a:schemeClr val="bg1"/>
                </a:solidFill>
              </a:rPr>
              <a:t>专家号源</a:t>
            </a:r>
            <a:endParaRPr lang="en-US" altLang="zh-CN" sz="1600" dirty="0" smtClean="0">
              <a:solidFill>
                <a:schemeClr val="bg1"/>
              </a:solidFill>
            </a:endParaRPr>
          </a:p>
        </p:txBody>
      </p:sp>
      <p:sp>
        <p:nvSpPr>
          <p:cNvPr id="29" name="Text Box 8"/>
          <p:cNvSpPr txBox="1">
            <a:spLocks noChangeArrowheads="1"/>
          </p:cNvSpPr>
          <p:nvPr/>
        </p:nvSpPr>
        <p:spPr bwMode="auto">
          <a:xfrm>
            <a:off x="5786446" y="3835603"/>
            <a:ext cx="2357454" cy="338554"/>
          </a:xfrm>
          <a:prstGeom prst="rect">
            <a:avLst/>
          </a:prstGeom>
          <a:noFill/>
          <a:ln w="9525">
            <a:solidFill>
              <a:srgbClr val="006600"/>
            </a:solidFill>
            <a:miter lim="800000"/>
          </a:ln>
        </p:spPr>
        <p:txBody>
          <a:bodyPr wrap="square">
            <a:spAutoFit/>
          </a:bodyPr>
          <a:lstStyle/>
          <a:p>
            <a:pPr marL="342900" indent="-342900" algn="ctr" eaLnBrk="1" hangingPunct="1"/>
            <a:r>
              <a:rPr lang="zh-CN" altLang="en-US" sz="1600" dirty="0" smtClean="0">
                <a:solidFill>
                  <a:schemeClr val="bg1"/>
                </a:solidFill>
              </a:rPr>
              <a:t>第三方问卷调查</a:t>
            </a:r>
            <a:endParaRPr lang="en-US" altLang="zh-CN" sz="1600" dirty="0" smtClean="0">
              <a:solidFill>
                <a:schemeClr val="bg1"/>
              </a:solidFill>
            </a:endParaRPr>
          </a:p>
        </p:txBody>
      </p:sp>
      <p:sp>
        <p:nvSpPr>
          <p:cNvPr id="30" name="Text Box 8"/>
          <p:cNvSpPr txBox="1">
            <a:spLocks noChangeArrowheads="1"/>
          </p:cNvSpPr>
          <p:nvPr/>
        </p:nvSpPr>
        <p:spPr bwMode="auto">
          <a:xfrm>
            <a:off x="1643042" y="4214818"/>
            <a:ext cx="1214446" cy="584775"/>
          </a:xfrm>
          <a:prstGeom prst="rect">
            <a:avLst/>
          </a:prstGeom>
          <a:noFill/>
          <a:ln w="9525">
            <a:solidFill>
              <a:srgbClr val="006600"/>
            </a:solidFill>
            <a:miter lim="800000"/>
          </a:ln>
        </p:spPr>
        <p:txBody>
          <a:bodyPr wrap="square">
            <a:spAutoFit/>
          </a:bodyPr>
          <a:lstStyle/>
          <a:p>
            <a:pPr marL="342900" indent="-342900" algn="ctr" eaLnBrk="1" hangingPunct="1"/>
            <a:r>
              <a:rPr lang="zh-CN" altLang="en-US" sz="1600" dirty="0" smtClean="0">
                <a:solidFill>
                  <a:schemeClr val="bg1"/>
                </a:solidFill>
              </a:rPr>
              <a:t>上门服务</a:t>
            </a:r>
            <a:endParaRPr lang="en-US" altLang="zh-CN" sz="1600" dirty="0" smtClean="0">
              <a:solidFill>
                <a:schemeClr val="bg1"/>
              </a:solidFill>
            </a:endParaRPr>
          </a:p>
          <a:p>
            <a:pPr marL="342900" indent="-342900" algn="ctr" eaLnBrk="1" hangingPunct="1"/>
            <a:r>
              <a:rPr lang="zh-CN" altLang="en-US" sz="1600" dirty="0" smtClean="0">
                <a:solidFill>
                  <a:schemeClr val="bg1"/>
                </a:solidFill>
              </a:rPr>
              <a:t>家庭病床</a:t>
            </a:r>
            <a:endParaRPr lang="en-US" altLang="zh-CN" sz="1600" dirty="0" smtClean="0">
              <a:solidFill>
                <a:schemeClr val="bg1"/>
              </a:solidFill>
            </a:endParaRPr>
          </a:p>
        </p:txBody>
      </p:sp>
      <p:sp>
        <p:nvSpPr>
          <p:cNvPr id="31" name="Text Box 8"/>
          <p:cNvSpPr txBox="1">
            <a:spLocks noChangeArrowheads="1"/>
          </p:cNvSpPr>
          <p:nvPr/>
        </p:nvSpPr>
        <p:spPr bwMode="auto">
          <a:xfrm>
            <a:off x="5786446" y="4786322"/>
            <a:ext cx="1928826" cy="584775"/>
          </a:xfrm>
          <a:prstGeom prst="rect">
            <a:avLst/>
          </a:prstGeom>
          <a:noFill/>
          <a:ln w="9525">
            <a:solidFill>
              <a:srgbClr val="006600"/>
            </a:solidFill>
            <a:miter lim="800000"/>
          </a:ln>
        </p:spPr>
        <p:txBody>
          <a:bodyPr wrap="square">
            <a:spAutoFit/>
          </a:bodyPr>
          <a:lstStyle/>
          <a:p>
            <a:pPr marL="342900" indent="-342900" algn="ctr"/>
            <a:r>
              <a:rPr lang="zh-CN" altLang="en-US" sz="1600" dirty="0" smtClean="0">
                <a:solidFill>
                  <a:schemeClr val="bg1"/>
                </a:solidFill>
              </a:rPr>
              <a:t>三师共管</a:t>
            </a:r>
            <a:endParaRPr lang="en-US" altLang="zh-CN" sz="1600" dirty="0" smtClean="0">
              <a:solidFill>
                <a:schemeClr val="bg1"/>
              </a:solidFill>
            </a:endParaRPr>
          </a:p>
          <a:p>
            <a:pPr marL="342900" indent="-342900" algn="ctr"/>
            <a:r>
              <a:rPr lang="en-US" altLang="zh-CN" sz="1600" dirty="0" smtClean="0">
                <a:solidFill>
                  <a:schemeClr val="bg1"/>
                </a:solidFill>
              </a:rPr>
              <a:t>1+1+N</a:t>
            </a:r>
          </a:p>
        </p:txBody>
      </p:sp>
      <p:sp>
        <p:nvSpPr>
          <p:cNvPr id="32" name="Text Box 8"/>
          <p:cNvSpPr txBox="1">
            <a:spLocks noChangeArrowheads="1"/>
          </p:cNvSpPr>
          <p:nvPr/>
        </p:nvSpPr>
        <p:spPr bwMode="auto">
          <a:xfrm>
            <a:off x="2928926" y="5857892"/>
            <a:ext cx="3286148" cy="584775"/>
          </a:xfrm>
          <a:prstGeom prst="rect">
            <a:avLst/>
          </a:prstGeom>
          <a:noFill/>
          <a:ln w="9525">
            <a:solidFill>
              <a:srgbClr val="006600"/>
            </a:solidFill>
            <a:miter lim="800000"/>
          </a:ln>
        </p:spPr>
        <p:txBody>
          <a:bodyPr wrap="square">
            <a:spAutoFit/>
          </a:bodyPr>
          <a:lstStyle/>
          <a:p>
            <a:pPr marL="342900" indent="-342900" algn="ctr"/>
            <a:r>
              <a:rPr lang="en-US" altLang="zh-CN" sz="1600" dirty="0" smtClean="0">
                <a:solidFill>
                  <a:schemeClr val="bg1"/>
                </a:solidFill>
              </a:rPr>
              <a:t>212</a:t>
            </a:r>
            <a:r>
              <a:rPr lang="zh-CN" altLang="en-US" sz="1600" dirty="0" smtClean="0">
                <a:solidFill>
                  <a:schemeClr val="bg1"/>
                </a:solidFill>
              </a:rPr>
              <a:t> 、</a:t>
            </a:r>
            <a:r>
              <a:rPr lang="en-US" altLang="zh-CN" sz="1600" dirty="0" smtClean="0">
                <a:solidFill>
                  <a:schemeClr val="bg1"/>
                </a:solidFill>
              </a:rPr>
              <a:t>282</a:t>
            </a:r>
            <a:r>
              <a:rPr lang="zh-CN" altLang="en-US" sz="1600" dirty="0" smtClean="0">
                <a:solidFill>
                  <a:schemeClr val="bg1"/>
                </a:solidFill>
              </a:rPr>
              <a:t> 、</a:t>
            </a:r>
            <a:endParaRPr lang="en-US" altLang="zh-CN" sz="1600" dirty="0" smtClean="0">
              <a:solidFill>
                <a:schemeClr val="bg1"/>
              </a:solidFill>
            </a:endParaRPr>
          </a:p>
          <a:p>
            <a:pPr marL="342900" indent="-342900" algn="ctr"/>
            <a:r>
              <a:rPr lang="zh-CN" altLang="en-US" sz="1600" dirty="0" smtClean="0">
                <a:solidFill>
                  <a:schemeClr val="bg1"/>
                </a:solidFill>
              </a:rPr>
              <a:t>沙龙、分享会、签约激励机制</a:t>
            </a:r>
            <a:endParaRPr lang="en-US" altLang="zh-CN" sz="1600" dirty="0" smtClean="0">
              <a:solidFill>
                <a:schemeClr val="bg1"/>
              </a:solidFill>
            </a:endParaRPr>
          </a:p>
        </p:txBody>
      </p:sp>
      <p:sp>
        <p:nvSpPr>
          <p:cNvPr id="24" name="矩形 23"/>
          <p:cNvSpPr/>
          <p:nvPr/>
        </p:nvSpPr>
        <p:spPr>
          <a:xfrm>
            <a:off x="428596" y="1844824"/>
            <a:ext cx="5429288" cy="369332"/>
          </a:xfrm>
          <a:prstGeom prst="rect">
            <a:avLst/>
          </a:prstGeom>
        </p:spPr>
        <p:txBody>
          <a:bodyPr wrap="square">
            <a:spAutoFit/>
          </a:bodyPr>
          <a:lstStyle/>
          <a:p>
            <a:pPr indent="457200">
              <a:spcAft>
                <a:spcPts val="600"/>
              </a:spcAft>
            </a:pPr>
            <a:r>
              <a:rPr lang="en-US" altLang="zh-CN"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4</a:t>
            </a:r>
            <a:r>
              <a:rPr lang="zh-CN" altLang="en-US" b="1" dirty="0" smtClean="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华康俪金黑W8(P)"/>
                <a:sym typeface="+mn-ea"/>
              </a:rPr>
              <a:t>、做活并做好家庭医生签约服务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right)">
                                      <p:cBhvr>
                                        <p:cTn id="15" dur="500"/>
                                        <p:tgtEl>
                                          <p:spTgt spid="2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right)">
                                      <p:cBhvr>
                                        <p:cTn id="27" dur="500"/>
                                        <p:tgtEl>
                                          <p:spTgt spid="20"/>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500"/>
                                        <p:tgtEl>
                                          <p:spTgt spid="2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par>
                          <p:cTn id="44" fill="hold">
                            <p:stCondLst>
                              <p:cond delay="5000"/>
                            </p:stCondLst>
                            <p:childTnLst>
                              <p:par>
                                <p:cTn id="45" presetID="22" presetClass="entr" presetSubtype="2"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right)">
                                      <p:cBhvr>
                                        <p:cTn id="47" dur="500"/>
                                        <p:tgtEl>
                                          <p:spTgt spid="30"/>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par>
                          <p:cTn id="60" fill="hold">
                            <p:stCondLst>
                              <p:cond delay="7000"/>
                            </p:stCondLst>
                            <p:childTnLst>
                              <p:par>
                                <p:cTn id="61" presetID="55"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1000" fill="hold"/>
                                        <p:tgtEl>
                                          <p:spTgt spid="24"/>
                                        </p:tgtEl>
                                        <p:attrNameLst>
                                          <p:attrName>ppt_w</p:attrName>
                                        </p:attrNameLst>
                                      </p:cBhvr>
                                      <p:tavLst>
                                        <p:tav tm="0">
                                          <p:val>
                                            <p:strVal val="#ppt_w*0.70"/>
                                          </p:val>
                                        </p:tav>
                                        <p:tav tm="100000">
                                          <p:val>
                                            <p:strVal val="#ppt_w"/>
                                          </p:val>
                                        </p:tav>
                                      </p:tavLst>
                                    </p:anim>
                                    <p:anim calcmode="lin" valueType="num">
                                      <p:cBhvr>
                                        <p:cTn id="64" dur="1000" fill="hold"/>
                                        <p:tgtEl>
                                          <p:spTgt spid="24"/>
                                        </p:tgtEl>
                                        <p:attrNameLst>
                                          <p:attrName>ppt_h</p:attrName>
                                        </p:attrNameLst>
                                      </p:cBhvr>
                                      <p:tavLst>
                                        <p:tav tm="0">
                                          <p:val>
                                            <p:strVal val="#ppt_h"/>
                                          </p:val>
                                        </p:tav>
                                        <p:tav tm="100000">
                                          <p:val>
                                            <p:strVal val="#ppt_h"/>
                                          </p:val>
                                        </p:tav>
                                      </p:tavLst>
                                    </p:anim>
                                    <p:animEffect transition="in" filter="fade">
                                      <p:cBhvr>
                                        <p:cTn id="6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autoUpdateAnimBg="0"/>
      <p:bldP spid="27" grpId="0" bldLvl="0" animBg="1" autoUpdateAnimBg="0"/>
      <p:bldP spid="28" grpId="0" bldLvl="0" animBg="1" autoUpdateAnimBg="0"/>
      <p:bldP spid="29" grpId="0" bldLvl="0" animBg="1" autoUpdateAnimBg="0"/>
      <p:bldP spid="30" grpId="0" bldLvl="0" animBg="1" autoUpdateAnimBg="0"/>
      <p:bldP spid="31" grpId="0" bldLvl="0" animBg="1" autoUpdateAnimBg="0"/>
      <p:bldP spid="32" grpId="0" bldLvl="0" animBg="1" autoUpdateAnimBg="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C:\Users\xmzsh\Desktop\0622_1.jpg"/>
          <p:cNvPicPr>
            <a:picLocks noChangeAspect="1" noChangeArrowheads="1"/>
          </p:cNvPicPr>
          <p:nvPr/>
        </p:nvPicPr>
        <p:blipFill>
          <a:blip r:embed="rId3" cstate="print"/>
          <a:srcRect/>
          <a:stretch>
            <a:fillRect/>
          </a:stretch>
        </p:blipFill>
        <p:spPr bwMode="auto">
          <a:xfrm>
            <a:off x="0" y="0"/>
            <a:ext cx="9144000" cy="4572008"/>
          </a:xfrm>
          <a:prstGeom prst="rect">
            <a:avLst/>
          </a:prstGeom>
          <a:noFill/>
          <a:ln w="9525">
            <a:noFill/>
            <a:miter lim="800000"/>
            <a:headEnd/>
            <a:tailEnd/>
          </a:ln>
        </p:spPr>
      </p:pic>
      <p:sp>
        <p:nvSpPr>
          <p:cNvPr id="2" name="标题 1"/>
          <p:cNvSpPr>
            <a:spLocks noGrp="1"/>
          </p:cNvSpPr>
          <p:nvPr>
            <p:ph type="ctrTitle"/>
          </p:nvPr>
        </p:nvSpPr>
        <p:spPr>
          <a:xfrm>
            <a:off x="571472" y="4572008"/>
            <a:ext cx="8060432" cy="893961"/>
          </a:xfrm>
        </p:spPr>
        <p:txBody>
          <a:bodyPr>
            <a:normAutofit/>
          </a:bodyPr>
          <a:lstStyle/>
          <a:p>
            <a:r>
              <a:rPr lang="en-US" altLang="zh-CN" dirty="0" smtClean="0">
                <a:solidFill>
                  <a:srgbClr val="FFFF00"/>
                </a:solidFill>
                <a:effectLst>
                  <a:glow rad="63500">
                    <a:schemeClr val="accent1">
                      <a:satMod val="175000"/>
                      <a:alpha val="40000"/>
                    </a:schemeClr>
                  </a:glow>
                  <a:reflection blurRad="6350" stA="55000" endA="300" endPos="45500" dir="5400000" sy="-100000" algn="bl" rotWithShape="0"/>
                </a:effectLst>
                <a:latin typeface="+mj-ea"/>
              </a:rPr>
              <a:t>Thank you!</a:t>
            </a:r>
            <a:endParaRPr lang="zh-CN" altLang="en-US" dirty="0">
              <a:solidFill>
                <a:srgbClr val="FFFF00"/>
              </a:solidFill>
              <a:effectLst>
                <a:glow rad="63500">
                  <a:schemeClr val="accent1">
                    <a:satMod val="175000"/>
                    <a:alpha val="40000"/>
                  </a:schemeClr>
                </a:glow>
                <a:reflection blurRad="6350" stA="55000" endA="300" endPos="45500" dir="5400000" sy="-100000" algn="bl" rotWithShape="0"/>
              </a:effectLst>
              <a:latin typeface="+mj-ea"/>
            </a:endParaRPr>
          </a:p>
        </p:txBody>
      </p:sp>
      <p:sp>
        <p:nvSpPr>
          <p:cNvPr id="5" name="TextBox 4"/>
          <p:cNvSpPr txBox="1"/>
          <p:nvPr/>
        </p:nvSpPr>
        <p:spPr>
          <a:xfrm>
            <a:off x="3060085" y="5571823"/>
            <a:ext cx="2952328" cy="369332"/>
          </a:xfrm>
          <a:prstGeom prst="rect">
            <a:avLst/>
          </a:prstGeom>
          <a:noFill/>
        </p:spPr>
        <p:txBody>
          <a:bodyPr wrap="square" rtlCol="0">
            <a:spAutoFit/>
          </a:bodyPr>
          <a:lstStyle/>
          <a:p>
            <a:pPr algn="ctr"/>
            <a:r>
              <a:rPr lang="en-US" altLang="zh-CN" dirty="0" smtClean="0">
                <a:solidFill>
                  <a:srgbClr val="FFFF00"/>
                </a:solidFill>
              </a:rPr>
              <a:t>2017</a:t>
            </a:r>
            <a:r>
              <a:rPr lang="zh-CN" altLang="en-US" dirty="0" smtClean="0">
                <a:solidFill>
                  <a:srgbClr val="FFFF00"/>
                </a:solidFill>
              </a:rPr>
              <a:t>年</a:t>
            </a:r>
            <a:r>
              <a:rPr lang="en-US" altLang="zh-CN" dirty="0" smtClean="0">
                <a:solidFill>
                  <a:srgbClr val="FFFF00"/>
                </a:solidFill>
              </a:rPr>
              <a:t>7</a:t>
            </a:r>
            <a:r>
              <a:rPr lang="zh-CN" altLang="en-US" dirty="0" smtClean="0">
                <a:solidFill>
                  <a:srgbClr val="FFFF00"/>
                </a:solidFill>
              </a:rPr>
              <a:t>月</a:t>
            </a:r>
            <a:endParaRPr lang="zh-CN" altLang="en-US" dirty="0">
              <a:solidFill>
                <a:srgbClr val="FFFF00"/>
              </a:solidFill>
            </a:endParaRPr>
          </a:p>
        </p:txBody>
      </p:sp>
      <p:sp>
        <p:nvSpPr>
          <p:cNvPr id="6" name="标题 1"/>
          <p:cNvSpPr txBox="1"/>
          <p:nvPr/>
        </p:nvSpPr>
        <p:spPr>
          <a:xfrm>
            <a:off x="2143108" y="3571876"/>
            <a:ext cx="5500726" cy="89396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4400" b="1" dirty="0" smtClean="0">
                <a:solidFill>
                  <a:srgbClr val="FFFF00"/>
                </a:solidFill>
                <a:effectLst>
                  <a:glow rad="635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latin typeface="黑体" panose="02010609060101010101" pitchFamily="2" charset="-122"/>
                <a:ea typeface="黑体" panose="02010609060101010101" pitchFamily="2" charset="-122"/>
                <a:cs typeface="+mj-cs"/>
              </a:rPr>
              <a:t>做实、做活、做好！</a:t>
            </a:r>
            <a:endParaRPr kumimoji="0" lang="zh-CN" altLang="en-US" sz="4400" b="1" i="0" u="none" strike="noStrike" kern="1200" cap="none" spc="0" normalizeH="0" baseline="0" noProof="0" dirty="0">
              <a:ln>
                <a:noFill/>
              </a:ln>
              <a:solidFill>
                <a:srgbClr val="FFFF00"/>
              </a:solidFill>
              <a:effectLst>
                <a:glow rad="635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uLnTx/>
              <a:uFillTx/>
              <a:latin typeface="黑体" panose="02010609060101010101" pitchFamily="2" charset="-122"/>
              <a:ea typeface="黑体" panose="02010609060101010101"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56" presetClass="entr" presetSubtype="0" fill="hold" grpId="6"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by="(-#ppt_w*2)" calcmode="lin" valueType="num">
                                      <p:cBhvr rctx="PPT">
                                        <p:cTn id="13" dur="500" autoRev="1" fill="hold">
                                          <p:stCondLst>
                                            <p:cond delay="0"/>
                                          </p:stCondLst>
                                        </p:cTn>
                                        <p:tgtEl>
                                          <p:spTgt spid="2"/>
                                        </p:tgtEl>
                                        <p:attrNameLst>
                                          <p:attrName>ppt_w</p:attrName>
                                        </p:attrNameLst>
                                      </p:cBhvr>
                                    </p:anim>
                                    <p:anim by="(#ppt_w*0.50)" calcmode="lin" valueType="num">
                                      <p:cBhvr>
                                        <p:cTn id="14" dur="500" decel="50000" autoRev="1" fill="hold">
                                          <p:stCondLst>
                                            <p:cond delay="0"/>
                                          </p:stCondLst>
                                        </p:cTn>
                                        <p:tgtEl>
                                          <p:spTgt spid="2"/>
                                        </p:tgtEl>
                                        <p:attrNameLst>
                                          <p:attrName>ppt_x</p:attrName>
                                        </p:attrNameLst>
                                      </p:cBhvr>
                                    </p:anim>
                                    <p:anim from="(-#ppt_h/2)" to="(#ppt_y)" calcmode="lin" valueType="num">
                                      <p:cBhvr>
                                        <p:cTn id="15" dur="1000" fill="hold">
                                          <p:stCondLst>
                                            <p:cond delay="0"/>
                                          </p:stCondLst>
                                        </p:cTn>
                                        <p:tgtEl>
                                          <p:spTgt spid="2"/>
                                        </p:tgtEl>
                                        <p:attrNameLst>
                                          <p:attrName>ppt_y</p:attrName>
                                        </p:attrNameLst>
                                      </p:cBhvr>
                                    </p:anim>
                                    <p:animRot by="21600000">
                                      <p:cBhvr>
                                        <p:cTn id="16" dur="1000" fill="hold">
                                          <p:stCondLst>
                                            <p:cond delay="0"/>
                                          </p:stCondLst>
                                        </p:cTn>
                                        <p:tgtEl>
                                          <p:spTgt spid="2"/>
                                        </p:tgtEl>
                                        <p:attrNameLst>
                                          <p:attrName>r</p:attrName>
                                        </p:attrNameLst>
                                      </p:cBhvr>
                                    </p:animRot>
                                  </p:childTnLst>
                                </p:cTn>
                              </p:par>
                            </p:childTnLst>
                          </p:cTn>
                        </p:par>
                        <p:par>
                          <p:cTn id="17" fill="hold">
                            <p:stCondLst>
                              <p:cond delay="1899"/>
                            </p:stCondLst>
                            <p:childTnLst>
                              <p:par>
                                <p:cTn id="18" presetID="42"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2" grpId="4"/>
      <p:bldP spid="2" grpId="5"/>
      <p:bldP spid="2" grpId="6"/>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1"/>
          <p:cNvSpPr>
            <a:spLocks noChangeArrowheads="1"/>
          </p:cNvSpPr>
          <p:nvPr/>
        </p:nvSpPr>
        <p:spPr bwMode="auto">
          <a:xfrm>
            <a:off x="642910" y="782307"/>
            <a:ext cx="5648325" cy="482600"/>
          </a:xfrm>
          <a:prstGeom prst="rect">
            <a:avLst/>
          </a:prstGeom>
          <a:noFill/>
          <a:ln w="9525">
            <a:noFill/>
            <a:miter lim="800000"/>
          </a:ln>
        </p:spPr>
        <p:txBody>
          <a:bodyPr>
            <a:spAutoFit/>
          </a:bodyPr>
          <a:lstStyle/>
          <a:p>
            <a:pPr>
              <a:lnSpc>
                <a:spcPct val="150000"/>
              </a:lnSpc>
            </a:pPr>
            <a:r>
              <a:rPr lang="en-US" altLang="zh-CN" sz="2000" b="1" dirty="0">
                <a:latin typeface="黑体" panose="02010609060101010101" pitchFamily="2" charset="-122"/>
                <a:ea typeface="黑体" panose="02010609060101010101" pitchFamily="2" charset="-122"/>
              </a:rPr>
              <a:t>1</a:t>
            </a:r>
            <a:r>
              <a:rPr lang="zh-CN" altLang="en-US" sz="2000" b="1" dirty="0">
                <a:latin typeface="黑体" panose="02010609060101010101" pitchFamily="2" charset="-122"/>
                <a:ea typeface="黑体" panose="02010609060101010101" pitchFamily="2" charset="-122"/>
              </a:rPr>
              <a:t>、基层服务能力不强，居民对基层不信任</a:t>
            </a:r>
            <a:endParaRPr lang="en-US" altLang="zh-CN" sz="2000" b="1" dirty="0">
              <a:latin typeface="黑体" panose="02010609060101010101" pitchFamily="2" charset="-122"/>
              <a:ea typeface="黑体" panose="02010609060101010101" pitchFamily="2" charset="-122"/>
            </a:endParaRPr>
          </a:p>
        </p:txBody>
      </p:sp>
      <p:sp>
        <p:nvSpPr>
          <p:cNvPr id="7" name="文本框 45069"/>
          <p:cNvSpPr txBox="1">
            <a:spLocks noChangeArrowheads="1"/>
          </p:cNvSpPr>
          <p:nvPr/>
        </p:nvSpPr>
        <p:spPr bwMode="auto">
          <a:xfrm>
            <a:off x="714348" y="69195"/>
            <a:ext cx="3076575" cy="707886"/>
          </a:xfrm>
          <a:prstGeom prst="rect">
            <a:avLst/>
          </a:prstGeom>
          <a:noFill/>
          <a:ln w="9525">
            <a:noFill/>
            <a:miter lim="800000"/>
          </a:ln>
        </p:spPr>
        <p:txBody>
          <a:bodyPr>
            <a:spAutoFit/>
          </a:bodyPr>
          <a:lstStyle/>
          <a:p>
            <a:pPr eaLnBrk="0" hangingPunct="0"/>
            <a:r>
              <a:rPr lang="zh-CN" altLang="en-US" sz="2000" b="1" dirty="0">
                <a:solidFill>
                  <a:srgbClr val="0070C0"/>
                </a:solidFill>
                <a:latin typeface="微软雅黑" panose="020B0503020204020204" pitchFamily="34" charset="-122"/>
                <a:ea typeface="微软雅黑" panose="020B0503020204020204" pitchFamily="34" charset="-122"/>
              </a:rPr>
              <a:t>  </a:t>
            </a:r>
          </a:p>
          <a:p>
            <a:pPr eaLnBrk="0" hangingPunct="0"/>
            <a:r>
              <a:rPr lang="zh-CN" altLang="en-US" sz="2000" dirty="0" smtClean="0">
                <a:latin typeface="微软雅黑" panose="020B0503020204020204" pitchFamily="34" charset="-122"/>
                <a:ea typeface="微软雅黑" panose="020B0503020204020204" pitchFamily="34" charset="-122"/>
              </a:rPr>
              <a:t> </a:t>
            </a:r>
            <a:r>
              <a:rPr lang="zh-CN" altLang="en-US" sz="2000" b="1" dirty="0" smtClean="0">
                <a:solidFill>
                  <a:srgbClr val="0070C0"/>
                </a:solidFill>
                <a:latin typeface="微软雅黑" panose="020B0503020204020204" pitchFamily="34" charset="-122"/>
                <a:ea typeface="微软雅黑" panose="020B0503020204020204" pitchFamily="34" charset="-122"/>
              </a:rPr>
              <a:t>基层现状及发展困境</a:t>
            </a:r>
          </a:p>
        </p:txBody>
      </p:sp>
      <p:pic>
        <p:nvPicPr>
          <p:cNvPr id="35844" name="图片 7" descr="医院.jpg"/>
          <p:cNvPicPr>
            <a:picLocks noChangeAspect="1" noChangeArrowheads="1"/>
          </p:cNvPicPr>
          <p:nvPr/>
        </p:nvPicPr>
        <p:blipFill>
          <a:blip r:embed="rId3"/>
          <a:srcRect/>
          <a:stretch>
            <a:fillRect/>
          </a:stretch>
        </p:blipFill>
        <p:spPr bwMode="auto">
          <a:xfrm>
            <a:off x="1356995" y="1494790"/>
            <a:ext cx="2642870" cy="1710055"/>
          </a:xfrm>
          <a:prstGeom prst="rect">
            <a:avLst/>
          </a:prstGeom>
          <a:noFill/>
          <a:ln w="9525">
            <a:noFill/>
            <a:miter lim="800000"/>
            <a:headEnd/>
            <a:tailEnd/>
          </a:ln>
        </p:spPr>
      </p:pic>
      <p:sp>
        <p:nvSpPr>
          <p:cNvPr id="35845" name="矩形 8"/>
          <p:cNvSpPr>
            <a:spLocks noChangeArrowheads="1"/>
          </p:cNvSpPr>
          <p:nvPr/>
        </p:nvSpPr>
        <p:spPr bwMode="auto">
          <a:xfrm>
            <a:off x="1903730" y="3149600"/>
            <a:ext cx="1714500" cy="460375"/>
          </a:xfrm>
          <a:prstGeom prst="rect">
            <a:avLst/>
          </a:prstGeom>
          <a:noFill/>
          <a:ln w="9525">
            <a:noFill/>
            <a:miter lim="800000"/>
          </a:ln>
        </p:spPr>
        <p:txBody>
          <a:bodyPr wrap="square">
            <a:spAutoFit/>
          </a:bodyPr>
          <a:lstStyle/>
          <a:p>
            <a:pPr>
              <a:lnSpc>
                <a:spcPct val="150000"/>
              </a:lnSpc>
            </a:pPr>
            <a:r>
              <a:rPr lang="zh-CN" altLang="en-US" sz="1600" dirty="0">
                <a:latin typeface="黑体" panose="02010609060101010101" pitchFamily="2" charset="-122"/>
                <a:ea typeface="黑体" panose="02010609060101010101" pitchFamily="2" charset="-122"/>
              </a:rPr>
              <a:t>大医院人满为患</a:t>
            </a:r>
          </a:p>
        </p:txBody>
      </p:sp>
      <p:pic>
        <p:nvPicPr>
          <p:cNvPr id="35846" name="图片 9" descr="微信截图_20170619193929.png"/>
          <p:cNvPicPr>
            <a:picLocks noChangeAspect="1" noChangeArrowheads="1"/>
          </p:cNvPicPr>
          <p:nvPr/>
        </p:nvPicPr>
        <p:blipFill>
          <a:blip r:embed="rId4" cstate="print"/>
          <a:srcRect/>
          <a:stretch>
            <a:fillRect/>
          </a:stretch>
        </p:blipFill>
        <p:spPr bwMode="auto">
          <a:xfrm>
            <a:off x="4973955" y="1496695"/>
            <a:ext cx="2639695" cy="1741805"/>
          </a:xfrm>
          <a:prstGeom prst="rect">
            <a:avLst/>
          </a:prstGeom>
          <a:noFill/>
          <a:ln w="9525">
            <a:noFill/>
            <a:miter lim="800000"/>
            <a:headEnd/>
            <a:tailEnd/>
          </a:ln>
        </p:spPr>
      </p:pic>
      <p:sp>
        <p:nvSpPr>
          <p:cNvPr id="35847" name="矩形 10"/>
          <p:cNvSpPr>
            <a:spLocks noChangeArrowheads="1"/>
          </p:cNvSpPr>
          <p:nvPr/>
        </p:nvSpPr>
        <p:spPr bwMode="auto">
          <a:xfrm>
            <a:off x="5637530" y="3149600"/>
            <a:ext cx="1555115" cy="460375"/>
          </a:xfrm>
          <a:prstGeom prst="rect">
            <a:avLst/>
          </a:prstGeom>
          <a:noFill/>
          <a:ln w="9525">
            <a:noFill/>
            <a:miter lim="800000"/>
          </a:ln>
        </p:spPr>
        <p:txBody>
          <a:bodyPr wrap="square">
            <a:spAutoFit/>
          </a:bodyPr>
          <a:lstStyle/>
          <a:p>
            <a:pPr>
              <a:lnSpc>
                <a:spcPct val="150000"/>
              </a:lnSpc>
            </a:pPr>
            <a:r>
              <a:rPr lang="zh-CN" altLang="en-US" sz="1600" dirty="0">
                <a:latin typeface="黑体" panose="02010609060101010101" pitchFamily="2" charset="-122"/>
                <a:ea typeface="黑体" panose="02010609060101010101" pitchFamily="2" charset="-122"/>
              </a:rPr>
              <a:t>基层门可罗雀</a:t>
            </a:r>
          </a:p>
        </p:txBody>
      </p:sp>
      <p:sp>
        <p:nvSpPr>
          <p:cNvPr id="36867" name="矩形 4"/>
          <p:cNvSpPr>
            <a:spLocks noChangeArrowheads="1"/>
          </p:cNvSpPr>
          <p:nvPr/>
        </p:nvSpPr>
        <p:spPr bwMode="auto">
          <a:xfrm>
            <a:off x="666750" y="3539808"/>
            <a:ext cx="5434013" cy="442912"/>
          </a:xfrm>
          <a:prstGeom prst="rect">
            <a:avLst/>
          </a:prstGeom>
          <a:noFill/>
          <a:ln w="9525">
            <a:noFill/>
            <a:miter lim="800000"/>
          </a:ln>
        </p:spPr>
        <p:txBody>
          <a:bodyPr>
            <a:spAutoFit/>
          </a:bodyPr>
          <a:lstStyle/>
          <a:p>
            <a:pPr>
              <a:lnSpc>
                <a:spcPct val="150000"/>
              </a:lnSpc>
            </a:pPr>
            <a:r>
              <a:rPr lang="en-US" altLang="zh-CN" b="1">
                <a:latin typeface="黑体" panose="02010609060101010101" pitchFamily="2" charset="-122"/>
                <a:ea typeface="黑体" panose="02010609060101010101" pitchFamily="2" charset="-122"/>
              </a:rPr>
              <a:t>2</a:t>
            </a:r>
            <a:r>
              <a:rPr lang="zh-CN" altLang="en-US" b="1">
                <a:latin typeface="黑体" panose="02010609060101010101" pitchFamily="2" charset="-122"/>
                <a:ea typeface="黑体" panose="02010609060101010101" pitchFamily="2" charset="-122"/>
              </a:rPr>
              <a:t>、基层机构内部激励机制、外部支撑机制不活 </a:t>
            </a:r>
          </a:p>
        </p:txBody>
      </p:sp>
      <p:sp>
        <p:nvSpPr>
          <p:cNvPr id="36868" name="TextBox 7"/>
          <p:cNvSpPr txBox="1">
            <a:spLocks noChangeArrowheads="1"/>
          </p:cNvSpPr>
          <p:nvPr/>
        </p:nvSpPr>
        <p:spPr bwMode="auto">
          <a:xfrm>
            <a:off x="928370" y="4003675"/>
            <a:ext cx="7329170" cy="829945"/>
          </a:xfrm>
          <a:prstGeom prst="rect">
            <a:avLst/>
          </a:prstGeom>
          <a:noFill/>
          <a:ln w="9525">
            <a:noFill/>
            <a:miter lim="800000"/>
          </a:ln>
        </p:spPr>
        <p:txBody>
          <a:bodyPr wrap="square">
            <a:spAutoFit/>
          </a:bodyPr>
          <a:lstStyle/>
          <a:p>
            <a:pPr eaLnBrk="0" hangingPunct="0">
              <a:lnSpc>
                <a:spcPct val="150000"/>
              </a:lnSpc>
            </a:pPr>
            <a:r>
              <a:rPr lang="zh-CN" altLang="zh-CN" sz="1600" dirty="0">
                <a:sym typeface="+mn-ea"/>
              </a:rPr>
              <a:t>用于分配的奖励性绩效工资数量太少。</a:t>
            </a:r>
            <a:r>
              <a:rPr lang="zh-CN" altLang="zh-CN" sz="1600" dirty="0">
                <a:solidFill>
                  <a:srgbClr val="000000"/>
                </a:solidFill>
              </a:rPr>
              <a:t>多劳多得、优绩优酬无法得到体现，产生新的</a:t>
            </a:r>
            <a:r>
              <a:rPr lang="zh-CN" altLang="zh-CN" sz="1600" dirty="0">
                <a:solidFill>
                  <a:srgbClr val="FF0000"/>
                </a:solidFill>
              </a:rPr>
              <a:t>大锅饭</a:t>
            </a:r>
            <a:r>
              <a:rPr lang="zh-CN" altLang="zh-CN" sz="1600" dirty="0">
                <a:solidFill>
                  <a:srgbClr val="000000"/>
                </a:solidFill>
              </a:rPr>
              <a:t>，导致不少技术骨干流失，</a:t>
            </a:r>
            <a:r>
              <a:rPr lang="zh-CN" altLang="zh-CN" sz="1600" dirty="0">
                <a:solidFill>
                  <a:srgbClr val="FF0000"/>
                </a:solidFill>
              </a:rPr>
              <a:t>服务能力下降</a:t>
            </a:r>
            <a:r>
              <a:rPr lang="zh-CN" altLang="en-US" sz="1600" dirty="0">
                <a:solidFill>
                  <a:srgbClr val="000000"/>
                </a:solidFill>
              </a:rPr>
              <a:t>。</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6" name="矩形 4"/>
          <p:cNvSpPr>
            <a:spLocks noChangeArrowheads="1"/>
          </p:cNvSpPr>
          <p:nvPr/>
        </p:nvSpPr>
        <p:spPr bwMode="auto">
          <a:xfrm>
            <a:off x="714058" y="4843463"/>
            <a:ext cx="3505200" cy="508000"/>
          </a:xfrm>
          <a:prstGeom prst="rect">
            <a:avLst/>
          </a:prstGeom>
          <a:noFill/>
          <a:ln w="9525">
            <a:noFill/>
            <a:miter lim="800000"/>
          </a:ln>
        </p:spPr>
        <p:txBody>
          <a:bodyPr>
            <a:spAutoFit/>
          </a:bodyPr>
          <a:lstStyle/>
          <a:p>
            <a:pPr>
              <a:lnSpc>
                <a:spcPct val="150000"/>
              </a:lnSpc>
            </a:pPr>
            <a:r>
              <a:rPr lang="en-US" altLang="zh-CN" b="1">
                <a:latin typeface="黑体" panose="02010609060101010101" pitchFamily="2" charset="-122"/>
                <a:ea typeface="黑体" panose="02010609060101010101" pitchFamily="2" charset="-122"/>
              </a:rPr>
              <a:t>3</a:t>
            </a:r>
            <a:r>
              <a:rPr lang="zh-CN" altLang="en-US" b="1">
                <a:latin typeface="黑体" panose="02010609060101010101" pitchFamily="2" charset="-122"/>
                <a:ea typeface="黑体" panose="02010609060101010101" pitchFamily="2" charset="-122"/>
              </a:rPr>
              <a:t>、基层人才短缺</a:t>
            </a:r>
            <a:endParaRPr lang="en-US" altLang="zh-CN" b="1">
              <a:latin typeface="黑体" panose="02010609060101010101" pitchFamily="2" charset="-122"/>
              <a:ea typeface="黑体" panose="02010609060101010101" pitchFamily="2" charset="-122"/>
            </a:endParaRPr>
          </a:p>
        </p:txBody>
      </p:sp>
      <p:sp>
        <p:nvSpPr>
          <p:cNvPr id="2" name="TextBox 2"/>
          <p:cNvSpPr txBox="1">
            <a:spLocks noChangeArrowheads="1"/>
          </p:cNvSpPr>
          <p:nvPr/>
        </p:nvSpPr>
        <p:spPr bwMode="auto">
          <a:xfrm>
            <a:off x="911225" y="5300028"/>
            <a:ext cx="7219950" cy="1200150"/>
          </a:xfrm>
          <a:prstGeom prst="rect">
            <a:avLst/>
          </a:prstGeom>
          <a:noFill/>
          <a:ln w="9525">
            <a:noFill/>
            <a:miter lim="800000"/>
          </a:ln>
        </p:spPr>
        <p:txBody>
          <a:bodyPr>
            <a:spAutoFit/>
          </a:bodyPr>
          <a:lstStyle/>
          <a:p>
            <a:pPr eaLnBrk="0" hangingPunct="0">
              <a:lnSpc>
                <a:spcPct val="150000"/>
              </a:lnSpc>
            </a:pPr>
            <a:r>
              <a:rPr lang="zh-CN" altLang="en-US" sz="1600" dirty="0"/>
              <a:t>（</a:t>
            </a:r>
            <a:r>
              <a:rPr lang="en-US" altLang="zh-CN" sz="1600" dirty="0"/>
              <a:t>1</a:t>
            </a:r>
            <a:r>
              <a:rPr lang="zh-CN" altLang="en-US" sz="1600" dirty="0"/>
              <a:t>）</a:t>
            </a:r>
            <a:r>
              <a:rPr lang="zh-CN" altLang="zh-CN" sz="1600" dirty="0"/>
              <a:t>目前，全</a:t>
            </a:r>
            <a:r>
              <a:rPr lang="zh-CN" altLang="en-US" sz="1600" dirty="0"/>
              <a:t>市</a:t>
            </a:r>
            <a:r>
              <a:rPr lang="zh-CN" altLang="zh-CN" sz="1600" dirty="0"/>
              <a:t>基层医疗卫生机构</a:t>
            </a:r>
            <a:r>
              <a:rPr lang="en-US" altLang="zh-CN" sz="1600" dirty="0"/>
              <a:t> </a:t>
            </a:r>
            <a:r>
              <a:rPr lang="zh-CN" altLang="en-US" sz="1600" dirty="0">
                <a:solidFill>
                  <a:srgbClr val="FF0000"/>
                </a:solidFill>
              </a:rPr>
              <a:t>按每万人</a:t>
            </a:r>
            <a:r>
              <a:rPr lang="en-US" altLang="zh-CN" sz="1600" dirty="0">
                <a:solidFill>
                  <a:srgbClr val="FF0000"/>
                </a:solidFill>
              </a:rPr>
              <a:t>8</a:t>
            </a:r>
            <a:r>
              <a:rPr lang="zh-CN" altLang="en-US" sz="1600" dirty="0">
                <a:solidFill>
                  <a:srgbClr val="FF0000"/>
                </a:solidFill>
              </a:rPr>
              <a:t>个 </a:t>
            </a:r>
            <a:r>
              <a:rPr lang="zh-CN" altLang="en-US" sz="1600" dirty="0"/>
              <a:t>核定编制，总编制</a:t>
            </a:r>
            <a:r>
              <a:rPr lang="en-US" altLang="zh-CN" sz="1600" dirty="0">
                <a:solidFill>
                  <a:srgbClr val="FF0000"/>
                </a:solidFill>
              </a:rPr>
              <a:t>2951</a:t>
            </a:r>
            <a:r>
              <a:rPr lang="zh-CN" altLang="en-US" sz="1600" dirty="0">
                <a:solidFill>
                  <a:srgbClr val="FF0000"/>
                </a:solidFill>
              </a:rPr>
              <a:t>个，</a:t>
            </a:r>
            <a:r>
              <a:rPr lang="zh-CN" altLang="en-US" sz="1600" dirty="0"/>
              <a:t>实际到编</a:t>
            </a:r>
            <a:r>
              <a:rPr lang="en-US" altLang="zh-CN" sz="1600" dirty="0">
                <a:solidFill>
                  <a:srgbClr val="FF0000"/>
                </a:solidFill>
              </a:rPr>
              <a:t>2326</a:t>
            </a:r>
            <a:r>
              <a:rPr lang="zh-CN" altLang="en-US" sz="1600" dirty="0">
                <a:solidFill>
                  <a:srgbClr val="FF0000"/>
                </a:solidFill>
              </a:rPr>
              <a:t>个</a:t>
            </a:r>
            <a:r>
              <a:rPr lang="zh-CN" altLang="en-US" sz="1600" dirty="0"/>
              <a:t>。既存在</a:t>
            </a:r>
            <a:r>
              <a:rPr lang="zh-CN" altLang="en-US" sz="1600" dirty="0">
                <a:solidFill>
                  <a:srgbClr val="FF0000"/>
                </a:solidFill>
              </a:rPr>
              <a:t>“有编招不到人”，</a:t>
            </a:r>
            <a:r>
              <a:rPr lang="zh-CN" altLang="en-US" sz="1600" dirty="0"/>
              <a:t>也有</a:t>
            </a:r>
            <a:r>
              <a:rPr lang="zh-CN" altLang="en-US" sz="1600" dirty="0">
                <a:solidFill>
                  <a:srgbClr val="FF0000"/>
                </a:solidFill>
              </a:rPr>
              <a:t> “无编可用”</a:t>
            </a:r>
            <a:r>
              <a:rPr lang="zh-CN" altLang="en-US" sz="1600" dirty="0"/>
              <a:t>的现象。</a:t>
            </a:r>
            <a:endParaRPr lang="en-US" altLang="zh-CN" sz="1600" dirty="0"/>
          </a:p>
          <a:p>
            <a:pPr eaLnBrk="0" hangingPunct="0">
              <a:lnSpc>
                <a:spcPct val="150000"/>
              </a:lnSpc>
            </a:pPr>
            <a:r>
              <a:rPr lang="zh-CN" altLang="en-US" sz="1600" dirty="0"/>
              <a:t>（</a:t>
            </a:r>
            <a:r>
              <a:rPr lang="en-US" altLang="zh-CN" sz="1600" dirty="0"/>
              <a:t>2</a:t>
            </a:r>
            <a:r>
              <a:rPr lang="zh-CN" altLang="en-US" sz="1600" dirty="0"/>
              <a:t>）</a:t>
            </a:r>
            <a:r>
              <a:rPr lang="zh-CN" altLang="zh-CN" sz="1600" dirty="0"/>
              <a:t>基层</a:t>
            </a:r>
            <a:r>
              <a:rPr lang="zh-CN" altLang="zh-CN" sz="1600" dirty="0" smtClean="0"/>
              <a:t>机构</a:t>
            </a:r>
            <a:r>
              <a:rPr lang="zh-CN" altLang="en-US" sz="1600" dirty="0" smtClean="0"/>
              <a:t>专业</a:t>
            </a:r>
            <a:r>
              <a:rPr lang="zh-CN" altLang="en-US" sz="1600" dirty="0"/>
              <a:t>技术人才短缺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35842"/>
                                        </p:tgtEl>
                                        <p:attrNameLst>
                                          <p:attrName>style.visibility</p:attrName>
                                        </p:attrNameLst>
                                      </p:cBhvr>
                                      <p:to>
                                        <p:strVal val="visible"/>
                                      </p:to>
                                    </p:set>
                                    <p:anim calcmode="discrete" valueType="clr">
                                      <p:cBhvr override="childStyle">
                                        <p:cTn id="11" dur="80"/>
                                        <p:tgtEl>
                                          <p:spTgt spid="35842"/>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5842"/>
                                        </p:tgtEl>
                                        <p:attrNameLst>
                                          <p:attrName>fillcolor</p:attrName>
                                        </p:attrNameLst>
                                      </p:cBhvr>
                                      <p:tavLst>
                                        <p:tav tm="0">
                                          <p:val>
                                            <p:clrVal>
                                              <a:schemeClr val="accent2"/>
                                            </p:clrVal>
                                          </p:val>
                                        </p:tav>
                                        <p:tav tm="50000">
                                          <p:val>
                                            <p:clrVal>
                                              <a:schemeClr val="hlink"/>
                                            </p:clrVal>
                                          </p:val>
                                        </p:tav>
                                      </p:tavLst>
                                    </p:anim>
                                    <p:set>
                                      <p:cBhvr>
                                        <p:cTn id="13" dur="80"/>
                                        <p:tgtEl>
                                          <p:spTgt spid="35842"/>
                                        </p:tgtEl>
                                        <p:attrNameLst>
                                          <p:attrName>fill.type</p:attrName>
                                        </p:attrNameLst>
                                      </p:cBhvr>
                                      <p:to>
                                        <p:strVal val="solid"/>
                                      </p:to>
                                    </p:set>
                                  </p:childTnLst>
                                </p:cTn>
                              </p:par>
                            </p:childTnLst>
                          </p:cTn>
                        </p:par>
                        <p:par>
                          <p:cTn id="14" fill="hold">
                            <p:stCondLst>
                              <p:cond delay="1299"/>
                            </p:stCondLst>
                            <p:childTnLst>
                              <p:par>
                                <p:cTn id="15" presetID="47" presetClass="entr" presetSubtype="0" fill="hold" nodeType="afterEffect">
                                  <p:stCondLst>
                                    <p:cond delay="0"/>
                                  </p:stCondLst>
                                  <p:childTnLst>
                                    <p:set>
                                      <p:cBhvr>
                                        <p:cTn id="16" dur="1" fill="hold">
                                          <p:stCondLst>
                                            <p:cond delay="0"/>
                                          </p:stCondLst>
                                        </p:cTn>
                                        <p:tgtEl>
                                          <p:spTgt spid="35844"/>
                                        </p:tgtEl>
                                        <p:attrNameLst>
                                          <p:attrName>style.visibility</p:attrName>
                                        </p:attrNameLst>
                                      </p:cBhvr>
                                      <p:to>
                                        <p:strVal val="visible"/>
                                      </p:to>
                                    </p:set>
                                    <p:animEffect transition="in" filter="fade">
                                      <p:cBhvr>
                                        <p:cTn id="17" dur="1000"/>
                                        <p:tgtEl>
                                          <p:spTgt spid="35844"/>
                                        </p:tgtEl>
                                      </p:cBhvr>
                                    </p:animEffect>
                                    <p:anim calcmode="lin" valueType="num">
                                      <p:cBhvr>
                                        <p:cTn id="18" dur="1000" fill="hold"/>
                                        <p:tgtEl>
                                          <p:spTgt spid="35844"/>
                                        </p:tgtEl>
                                        <p:attrNameLst>
                                          <p:attrName>ppt_x</p:attrName>
                                        </p:attrNameLst>
                                      </p:cBhvr>
                                      <p:tavLst>
                                        <p:tav tm="0">
                                          <p:val>
                                            <p:strVal val="#ppt_x"/>
                                          </p:val>
                                        </p:tav>
                                        <p:tav tm="100000">
                                          <p:val>
                                            <p:strVal val="#ppt_x"/>
                                          </p:val>
                                        </p:tav>
                                      </p:tavLst>
                                    </p:anim>
                                    <p:anim calcmode="lin" valueType="num">
                                      <p:cBhvr>
                                        <p:cTn id="19" dur="1000" fill="hold"/>
                                        <p:tgtEl>
                                          <p:spTgt spid="3584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5845"/>
                                        </p:tgtEl>
                                        <p:attrNameLst>
                                          <p:attrName>style.visibility</p:attrName>
                                        </p:attrNameLst>
                                      </p:cBhvr>
                                      <p:to>
                                        <p:strVal val="visible"/>
                                      </p:to>
                                    </p:set>
                                    <p:animEffect transition="in" filter="fade">
                                      <p:cBhvr>
                                        <p:cTn id="22" dur="1000"/>
                                        <p:tgtEl>
                                          <p:spTgt spid="35845"/>
                                        </p:tgtEl>
                                      </p:cBhvr>
                                    </p:animEffect>
                                    <p:anim calcmode="lin" valueType="num">
                                      <p:cBhvr>
                                        <p:cTn id="23" dur="1000" fill="hold"/>
                                        <p:tgtEl>
                                          <p:spTgt spid="35845"/>
                                        </p:tgtEl>
                                        <p:attrNameLst>
                                          <p:attrName>ppt_x</p:attrName>
                                        </p:attrNameLst>
                                      </p:cBhvr>
                                      <p:tavLst>
                                        <p:tav tm="0">
                                          <p:val>
                                            <p:strVal val="#ppt_x"/>
                                          </p:val>
                                        </p:tav>
                                        <p:tav tm="100000">
                                          <p:val>
                                            <p:strVal val="#ppt_x"/>
                                          </p:val>
                                        </p:tav>
                                      </p:tavLst>
                                    </p:anim>
                                    <p:anim calcmode="lin" valueType="num">
                                      <p:cBhvr>
                                        <p:cTn id="24" dur="1000" fill="hold"/>
                                        <p:tgtEl>
                                          <p:spTgt spid="35845"/>
                                        </p:tgtEl>
                                        <p:attrNameLst>
                                          <p:attrName>ppt_y</p:attrName>
                                        </p:attrNameLst>
                                      </p:cBhvr>
                                      <p:tavLst>
                                        <p:tav tm="0">
                                          <p:val>
                                            <p:strVal val="#ppt_y-.1"/>
                                          </p:val>
                                        </p:tav>
                                        <p:tav tm="100000">
                                          <p:val>
                                            <p:strVal val="#ppt_y"/>
                                          </p:val>
                                        </p:tav>
                                      </p:tavLst>
                                    </p:anim>
                                  </p:childTnLst>
                                </p:cTn>
                              </p:par>
                            </p:childTnLst>
                          </p:cTn>
                        </p:par>
                        <p:par>
                          <p:cTn id="25" fill="hold">
                            <p:stCondLst>
                              <p:cond delay="2299"/>
                            </p:stCondLst>
                            <p:childTnLst>
                              <p:par>
                                <p:cTn id="26" presetID="42" presetClass="entr" presetSubtype="0" fill="hold" nodeType="afterEffect">
                                  <p:stCondLst>
                                    <p:cond delay="0"/>
                                  </p:stCondLst>
                                  <p:childTnLst>
                                    <p:set>
                                      <p:cBhvr>
                                        <p:cTn id="27" dur="1" fill="hold">
                                          <p:stCondLst>
                                            <p:cond delay="0"/>
                                          </p:stCondLst>
                                        </p:cTn>
                                        <p:tgtEl>
                                          <p:spTgt spid="35846"/>
                                        </p:tgtEl>
                                        <p:attrNameLst>
                                          <p:attrName>style.visibility</p:attrName>
                                        </p:attrNameLst>
                                      </p:cBhvr>
                                      <p:to>
                                        <p:strVal val="visible"/>
                                      </p:to>
                                    </p:set>
                                    <p:animEffect transition="in" filter="fade">
                                      <p:cBhvr>
                                        <p:cTn id="28" dur="1000"/>
                                        <p:tgtEl>
                                          <p:spTgt spid="35846"/>
                                        </p:tgtEl>
                                      </p:cBhvr>
                                    </p:animEffect>
                                    <p:anim calcmode="lin" valueType="num">
                                      <p:cBhvr>
                                        <p:cTn id="29" dur="1000" fill="hold"/>
                                        <p:tgtEl>
                                          <p:spTgt spid="35846"/>
                                        </p:tgtEl>
                                        <p:attrNameLst>
                                          <p:attrName>ppt_x</p:attrName>
                                        </p:attrNameLst>
                                      </p:cBhvr>
                                      <p:tavLst>
                                        <p:tav tm="0">
                                          <p:val>
                                            <p:strVal val="#ppt_x"/>
                                          </p:val>
                                        </p:tav>
                                        <p:tav tm="100000">
                                          <p:val>
                                            <p:strVal val="#ppt_x"/>
                                          </p:val>
                                        </p:tav>
                                      </p:tavLst>
                                    </p:anim>
                                    <p:anim calcmode="lin" valueType="num">
                                      <p:cBhvr>
                                        <p:cTn id="30" dur="1000" fill="hold"/>
                                        <p:tgtEl>
                                          <p:spTgt spid="3584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5847"/>
                                        </p:tgtEl>
                                        <p:attrNameLst>
                                          <p:attrName>style.visibility</p:attrName>
                                        </p:attrNameLst>
                                      </p:cBhvr>
                                      <p:to>
                                        <p:strVal val="visible"/>
                                      </p:to>
                                    </p:set>
                                    <p:animEffect transition="in" filter="fade">
                                      <p:cBhvr>
                                        <p:cTn id="33" dur="1000"/>
                                        <p:tgtEl>
                                          <p:spTgt spid="35847"/>
                                        </p:tgtEl>
                                      </p:cBhvr>
                                    </p:animEffect>
                                    <p:anim calcmode="lin" valueType="num">
                                      <p:cBhvr>
                                        <p:cTn id="34" dur="1000" fill="hold"/>
                                        <p:tgtEl>
                                          <p:spTgt spid="35847"/>
                                        </p:tgtEl>
                                        <p:attrNameLst>
                                          <p:attrName>ppt_x</p:attrName>
                                        </p:attrNameLst>
                                      </p:cBhvr>
                                      <p:tavLst>
                                        <p:tav tm="0">
                                          <p:val>
                                            <p:strVal val="#ppt_x"/>
                                          </p:val>
                                        </p:tav>
                                        <p:tav tm="100000">
                                          <p:val>
                                            <p:strVal val="#ppt_x"/>
                                          </p:val>
                                        </p:tav>
                                      </p:tavLst>
                                    </p:anim>
                                    <p:anim calcmode="lin" valueType="num">
                                      <p:cBhvr>
                                        <p:cTn id="35" dur="1000" fill="hold"/>
                                        <p:tgtEl>
                                          <p:spTgt spid="35847"/>
                                        </p:tgtEl>
                                        <p:attrNameLst>
                                          <p:attrName>ppt_y</p:attrName>
                                        </p:attrNameLst>
                                      </p:cBhvr>
                                      <p:tavLst>
                                        <p:tav tm="0">
                                          <p:val>
                                            <p:strVal val="#ppt_y+.1"/>
                                          </p:val>
                                        </p:tav>
                                        <p:tav tm="100000">
                                          <p:val>
                                            <p:strVal val="#ppt_y"/>
                                          </p:val>
                                        </p:tav>
                                      </p:tavLst>
                                    </p:anim>
                                  </p:childTnLst>
                                </p:cTn>
                              </p:par>
                            </p:childTnLst>
                          </p:cTn>
                        </p:par>
                        <p:par>
                          <p:cTn id="36" fill="hold">
                            <p:stCondLst>
                              <p:cond delay="3299"/>
                            </p:stCondLst>
                            <p:childTnLst>
                              <p:par>
                                <p:cTn id="37" presetID="27" presetClass="entr" presetSubtype="0" fill="hold" grpId="0" nodeType="afterEffect">
                                  <p:stCondLst>
                                    <p:cond delay="0"/>
                                  </p:stCondLst>
                                  <p:iterate type="lt">
                                    <p:tmPct val="50000"/>
                                  </p:iterate>
                                  <p:childTnLst>
                                    <p:set>
                                      <p:cBhvr>
                                        <p:cTn id="38" dur="1" fill="hold">
                                          <p:stCondLst>
                                            <p:cond delay="0"/>
                                          </p:stCondLst>
                                        </p:cTn>
                                        <p:tgtEl>
                                          <p:spTgt spid="36867"/>
                                        </p:tgtEl>
                                        <p:attrNameLst>
                                          <p:attrName>style.visibility</p:attrName>
                                        </p:attrNameLst>
                                      </p:cBhvr>
                                      <p:to>
                                        <p:strVal val="visible"/>
                                      </p:to>
                                    </p:set>
                                    <p:anim calcmode="discrete" valueType="clr">
                                      <p:cBhvr override="childStyle">
                                        <p:cTn id="39" dur="80"/>
                                        <p:tgtEl>
                                          <p:spTgt spid="36867"/>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36867"/>
                                        </p:tgtEl>
                                        <p:attrNameLst>
                                          <p:attrName>fillcolor</p:attrName>
                                        </p:attrNameLst>
                                      </p:cBhvr>
                                      <p:tavLst>
                                        <p:tav tm="0">
                                          <p:val>
                                            <p:clrVal>
                                              <a:schemeClr val="accent2"/>
                                            </p:clrVal>
                                          </p:val>
                                        </p:tav>
                                        <p:tav tm="50000">
                                          <p:val>
                                            <p:clrVal>
                                              <a:schemeClr val="hlink"/>
                                            </p:clrVal>
                                          </p:val>
                                        </p:tav>
                                      </p:tavLst>
                                    </p:anim>
                                    <p:set>
                                      <p:cBhvr>
                                        <p:cTn id="41" dur="80"/>
                                        <p:tgtEl>
                                          <p:spTgt spid="36867"/>
                                        </p:tgtEl>
                                        <p:attrNameLst>
                                          <p:attrName>fill.type</p:attrName>
                                        </p:attrNameLst>
                                      </p:cBhvr>
                                      <p:to>
                                        <p:strVal val="solid"/>
                                      </p:to>
                                    </p:set>
                                  </p:childTnLst>
                                </p:cTn>
                              </p:par>
                            </p:childTnLst>
                          </p:cTn>
                        </p:par>
                        <p:par>
                          <p:cTn id="42" fill="hold">
                            <p:stCondLst>
                              <p:cond delay="4220"/>
                            </p:stCondLst>
                            <p:childTnLst>
                              <p:par>
                                <p:cTn id="43" presetID="3" presetClass="entr" presetSubtype="10" fill="hold" grpId="0" nodeType="afterEffect">
                                  <p:stCondLst>
                                    <p:cond delay="0"/>
                                  </p:stCondLst>
                                  <p:childTnLst>
                                    <p:set>
                                      <p:cBhvr>
                                        <p:cTn id="44" dur="1" fill="hold">
                                          <p:stCondLst>
                                            <p:cond delay="0"/>
                                          </p:stCondLst>
                                        </p:cTn>
                                        <p:tgtEl>
                                          <p:spTgt spid="36868"/>
                                        </p:tgtEl>
                                        <p:attrNameLst>
                                          <p:attrName>style.visibility</p:attrName>
                                        </p:attrNameLst>
                                      </p:cBhvr>
                                      <p:to>
                                        <p:strVal val="visible"/>
                                      </p:to>
                                    </p:set>
                                    <p:animEffect transition="in" filter="blinds(horizontal)">
                                      <p:cBhvr>
                                        <p:cTn id="45" dur="500"/>
                                        <p:tgtEl>
                                          <p:spTgt spid="36868"/>
                                        </p:tgtEl>
                                      </p:cBhvr>
                                    </p:animEffect>
                                  </p:childTnLst>
                                </p:cTn>
                              </p:par>
                            </p:childTnLst>
                          </p:cTn>
                        </p:par>
                        <p:par>
                          <p:cTn id="46" fill="hold">
                            <p:stCondLst>
                              <p:cond delay="4720"/>
                            </p:stCondLst>
                            <p:childTnLst>
                              <p:par>
                                <p:cTn id="47" presetID="27" presetClass="entr" presetSubtype="0" fill="hold" grpId="0" nodeType="afterEffect">
                                  <p:stCondLst>
                                    <p:cond delay="0"/>
                                  </p:stCondLst>
                                  <p:iterate type="lt">
                                    <p:tmPct val="50000"/>
                                  </p:iterate>
                                  <p:childTnLst>
                                    <p:set>
                                      <p:cBhvr>
                                        <p:cTn id="48" dur="1" fill="hold">
                                          <p:stCondLst>
                                            <p:cond delay="0"/>
                                          </p:stCondLst>
                                        </p:cTn>
                                        <p:tgtEl>
                                          <p:spTgt spid="6"/>
                                        </p:tgtEl>
                                        <p:attrNameLst>
                                          <p:attrName>style.visibility</p:attrName>
                                        </p:attrNameLst>
                                      </p:cBhvr>
                                      <p:to>
                                        <p:strVal val="visible"/>
                                      </p:to>
                                    </p:set>
                                    <p:anim calcmode="discrete" valueType="clr">
                                      <p:cBhvr override="childStyle">
                                        <p:cTn id="49"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6"/>
                                        </p:tgtEl>
                                        <p:attrNameLst>
                                          <p:attrName>fillcolor</p:attrName>
                                        </p:attrNameLst>
                                      </p:cBhvr>
                                      <p:tavLst>
                                        <p:tav tm="0">
                                          <p:val>
                                            <p:clrVal>
                                              <a:schemeClr val="accent2"/>
                                            </p:clrVal>
                                          </p:val>
                                        </p:tav>
                                        <p:tav tm="50000">
                                          <p:val>
                                            <p:clrVal>
                                              <a:schemeClr val="hlink"/>
                                            </p:clrVal>
                                          </p:val>
                                        </p:tav>
                                      </p:tavLst>
                                    </p:anim>
                                    <p:set>
                                      <p:cBhvr>
                                        <p:cTn id="51" dur="80"/>
                                        <p:tgtEl>
                                          <p:spTgt spid="6"/>
                                        </p:tgtEl>
                                        <p:attrNameLst>
                                          <p:attrName>fill.type</p:attrName>
                                        </p:attrNameLst>
                                      </p:cBhvr>
                                      <p:to>
                                        <p:strVal val="solid"/>
                                      </p:to>
                                    </p:set>
                                  </p:childTnLst>
                                </p:cTn>
                              </p:par>
                            </p:childTnLst>
                          </p:cTn>
                        </p:par>
                        <p:par>
                          <p:cTn id="52" fill="hold">
                            <p:stCondLst>
                              <p:cond delay="5079"/>
                            </p:stCondLst>
                            <p:childTnLst>
                              <p:par>
                                <p:cTn id="53" presetID="3" presetClass="entr" presetSubtype="10" fill="hold" grpId="1"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linds(horizontal)">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7" grpId="0"/>
      <p:bldP spid="7" grpId="1"/>
      <p:bldP spid="35845" grpId="0"/>
      <p:bldP spid="35847" grpId="0"/>
      <p:bldP spid="36867" grpId="0"/>
      <p:bldP spid="36868" grpId="0"/>
      <p:bldP spid="6" grpId="0"/>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634082"/>
          </a:xfrm>
        </p:spPr>
        <p:txBody>
          <a:bodyPr/>
          <a:lstStyle/>
          <a:p>
            <a:r>
              <a:rPr lang="en-US" altLang="zh-CN" b="1" dirty="0">
                <a:effectLst>
                  <a:outerShdw blurRad="38100" dist="38100" dir="2700000" algn="tl">
                    <a:srgbClr val="000000">
                      <a:alpha val="43137"/>
                    </a:srgbClr>
                  </a:outerShdw>
                </a:effectLst>
              </a:rPr>
              <a:t>About </a:t>
            </a:r>
            <a:r>
              <a:rPr lang="en-US" altLang="zh-CN" b="1" dirty="0" smtClean="0">
                <a:effectLst>
                  <a:outerShdw blurRad="38100" dist="38100" dir="2700000" algn="tl">
                    <a:srgbClr val="000000">
                      <a:alpha val="43137"/>
                    </a:srgbClr>
                  </a:outerShdw>
                </a:effectLst>
              </a:rPr>
              <a:t>Xiamen </a:t>
            </a:r>
            <a:r>
              <a:rPr lang="en-US" altLang="zh-CN" b="1" dirty="0">
                <a:effectLst>
                  <a:outerShdw blurRad="38100" dist="38100" dir="2700000" algn="tl">
                    <a:srgbClr val="000000">
                      <a:alpha val="43137"/>
                    </a:srgbClr>
                  </a:outerShdw>
                </a:effectLst>
              </a:rPr>
              <a:t>City</a:t>
            </a:r>
            <a:endParaRPr lang="zh-CN" altLang="en-US" b="1" dirty="0">
              <a:effectLst>
                <a:outerShdw blurRad="38100" dist="38100" dir="2700000" algn="tl">
                  <a:srgbClr val="000000">
                    <a:alpha val="43137"/>
                  </a:srgbClr>
                </a:outerShdw>
              </a:effectLst>
            </a:endParaRPr>
          </a:p>
        </p:txBody>
      </p:sp>
      <p:cxnSp>
        <p:nvCxnSpPr>
          <p:cNvPr id="5" name="直接连接符 4"/>
          <p:cNvCxnSpPr/>
          <p:nvPr/>
        </p:nvCxnSpPr>
        <p:spPr>
          <a:xfrm>
            <a:off x="414346" y="1857364"/>
            <a:ext cx="18002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72451" y="1492764"/>
            <a:ext cx="0" cy="93610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pic>
        <p:nvPicPr>
          <p:cNvPr id="9" name="图片 8" descr="1465223766143067"/>
          <p:cNvPicPr>
            <a:picLocks noChangeAspect="1" noChangeArrowheads="1"/>
          </p:cNvPicPr>
          <p:nvPr/>
        </p:nvPicPr>
        <p:blipFill>
          <a:blip r:embed="rId3" cstate="print"/>
          <a:srcRect/>
          <a:stretch>
            <a:fillRect/>
          </a:stretch>
        </p:blipFill>
        <p:spPr bwMode="auto">
          <a:xfrm>
            <a:off x="1344048" y="2214555"/>
            <a:ext cx="1013374" cy="928694"/>
          </a:xfrm>
          <a:prstGeom prst="rect">
            <a:avLst/>
          </a:prstGeom>
          <a:noFill/>
          <a:ln w="9525">
            <a:noFill/>
            <a:miter lim="800000"/>
            <a:headEnd/>
            <a:tailEnd/>
          </a:ln>
        </p:spPr>
      </p:pic>
      <p:sp>
        <p:nvSpPr>
          <p:cNvPr id="10" name="文本框 12335"/>
          <p:cNvSpPr txBox="1"/>
          <p:nvPr/>
        </p:nvSpPr>
        <p:spPr>
          <a:xfrm>
            <a:off x="2707174" y="2285992"/>
            <a:ext cx="3365024" cy="830997"/>
          </a:xfrm>
          <a:prstGeom prst="rect">
            <a:avLst/>
          </a:prstGeom>
          <a:noFill/>
          <a:ln w="9525">
            <a:noFill/>
          </a:ln>
        </p:spPr>
        <p:txBody>
          <a:bodyPr wrap="none">
            <a:spAutoFit/>
          </a:bodyPr>
          <a:lstStyle/>
          <a:p>
            <a:r>
              <a:rPr lang="zh-CN" altLang="en-US" sz="2000" noProof="1">
                <a:solidFill>
                  <a:schemeClr val="bg1"/>
                </a:solidFill>
                <a:effectLst>
                  <a:outerShdw blurRad="38100" dist="38100" dir="2700000">
                    <a:srgbClr val="C0C0C0"/>
                  </a:outerShdw>
                </a:effectLst>
                <a:cs typeface="+mn-ea"/>
              </a:rPr>
              <a:t>医改成功的</a:t>
            </a:r>
            <a:r>
              <a:rPr lang="zh-CN" altLang="en-US" sz="2000" noProof="1">
                <a:solidFill>
                  <a:srgbClr val="FFFF00"/>
                </a:solidFill>
                <a:effectLst>
                  <a:outerShdw blurRad="38100" dist="38100" dir="2700000">
                    <a:srgbClr val="C0C0C0"/>
                  </a:outerShdw>
                </a:effectLst>
                <a:cs typeface="+mn-ea"/>
              </a:rPr>
              <a:t>标志</a:t>
            </a:r>
            <a:r>
              <a:rPr lang="zh-CN" altLang="en-US" sz="2000" noProof="1">
                <a:solidFill>
                  <a:schemeClr val="bg1"/>
                </a:solidFill>
                <a:effectLst>
                  <a:outerShdw blurRad="38100" dist="38100" dir="2700000">
                    <a:srgbClr val="C0C0C0"/>
                  </a:outerShdw>
                </a:effectLst>
                <a:cs typeface="+mn-ea"/>
              </a:rPr>
              <a:t>，</a:t>
            </a:r>
            <a:endParaRPr lang="zh-CN" altLang="en-US" sz="2000" noProof="1">
              <a:solidFill>
                <a:schemeClr val="bg1"/>
              </a:solidFill>
              <a:effectLst>
                <a:outerShdw blurRad="38100" dist="38100" dir="2700000">
                  <a:srgbClr val="C0C0C0"/>
                </a:outerShdw>
              </a:effectLst>
            </a:endParaRPr>
          </a:p>
          <a:p>
            <a:r>
              <a:rPr lang="zh-CN" altLang="en-US" sz="2000" noProof="1">
                <a:solidFill>
                  <a:schemeClr val="bg1"/>
                </a:solidFill>
                <a:effectLst>
                  <a:outerShdw blurRad="38100" dist="38100" dir="2700000">
                    <a:srgbClr val="C0C0C0"/>
                  </a:outerShdw>
                </a:effectLst>
                <a:cs typeface="+mn-ea"/>
              </a:rPr>
              <a:t>在于建立</a:t>
            </a:r>
            <a:r>
              <a:rPr lang="zh-CN" altLang="en-US" sz="2800" noProof="1">
                <a:solidFill>
                  <a:srgbClr val="FF0000"/>
                </a:solidFill>
                <a:effectLst>
                  <a:outerShdw blurRad="38100" dist="38100" dir="2700000">
                    <a:srgbClr val="C0C0C0"/>
                  </a:outerShdw>
                </a:effectLst>
                <a:cs typeface="+mn-ea"/>
              </a:rPr>
              <a:t>分级诊疗制度</a:t>
            </a:r>
            <a:endParaRPr lang="zh-CN" altLang="en-US" sz="2800" noProof="1">
              <a:solidFill>
                <a:srgbClr val="FF0000"/>
              </a:solidFill>
              <a:effectLst>
                <a:outerShdw blurRad="38100" dist="38100" dir="2700000">
                  <a:srgbClr val="C0C0C0"/>
                </a:outerShdw>
              </a:effectLst>
            </a:endParaRPr>
          </a:p>
        </p:txBody>
      </p:sp>
      <p:sp>
        <p:nvSpPr>
          <p:cNvPr id="11" name="文本框 12336"/>
          <p:cNvSpPr txBox="1"/>
          <p:nvPr/>
        </p:nvSpPr>
        <p:spPr>
          <a:xfrm>
            <a:off x="1281612" y="3357562"/>
            <a:ext cx="6647974" cy="523220"/>
          </a:xfrm>
          <a:prstGeom prst="rect">
            <a:avLst/>
          </a:prstGeom>
          <a:noFill/>
          <a:ln w="9525">
            <a:noFill/>
          </a:ln>
        </p:spPr>
        <p:txBody>
          <a:bodyPr wrap="none">
            <a:spAutoFit/>
          </a:bodyPr>
          <a:lstStyle/>
          <a:p>
            <a:r>
              <a:rPr lang="zh-CN" altLang="en-US" sz="2000" noProof="1">
                <a:solidFill>
                  <a:schemeClr val="bg1"/>
                </a:solidFill>
                <a:effectLst>
                  <a:outerShdw blurRad="38100" dist="38100" dir="2700000">
                    <a:srgbClr val="C0C0C0"/>
                  </a:outerShdw>
                </a:effectLst>
                <a:cs typeface="+mn-ea"/>
              </a:rPr>
              <a:t>分级诊疗成功的</a:t>
            </a:r>
            <a:r>
              <a:rPr lang="zh-CN" altLang="en-US" sz="2000" noProof="1">
                <a:solidFill>
                  <a:srgbClr val="FFFF00"/>
                </a:solidFill>
                <a:effectLst>
                  <a:outerShdw blurRad="38100" dist="38100" dir="2700000">
                    <a:srgbClr val="C0C0C0"/>
                  </a:outerShdw>
                </a:effectLst>
                <a:cs typeface="+mn-ea"/>
              </a:rPr>
              <a:t>关键</a:t>
            </a:r>
            <a:r>
              <a:rPr lang="zh-CN" altLang="en-US" sz="2000" noProof="1" smtClean="0">
                <a:solidFill>
                  <a:schemeClr val="bg1"/>
                </a:solidFill>
                <a:effectLst>
                  <a:outerShdw blurRad="38100" dist="38100" dir="2700000">
                    <a:srgbClr val="C0C0C0"/>
                  </a:outerShdw>
                </a:effectLst>
                <a:cs typeface="+mn-ea"/>
              </a:rPr>
              <a:t>，在于</a:t>
            </a:r>
            <a:r>
              <a:rPr lang="zh-CN" altLang="en-US" sz="2000" noProof="1">
                <a:solidFill>
                  <a:schemeClr val="bg1"/>
                </a:solidFill>
                <a:effectLst>
                  <a:outerShdw blurRad="38100" dist="38100" dir="2700000">
                    <a:srgbClr val="C0C0C0"/>
                  </a:outerShdw>
                </a:effectLst>
                <a:cs typeface="+mn-ea"/>
              </a:rPr>
              <a:t>落实</a:t>
            </a:r>
            <a:r>
              <a:rPr lang="zh-CN" altLang="en-US" sz="2800" noProof="1">
                <a:solidFill>
                  <a:srgbClr val="FF0000"/>
                </a:solidFill>
                <a:effectLst>
                  <a:outerShdw blurRad="38100" dist="38100" dir="2700000">
                    <a:srgbClr val="C0C0C0"/>
                  </a:outerShdw>
                </a:effectLst>
                <a:cs typeface="+mn-ea"/>
              </a:rPr>
              <a:t>家庭医生签约服务</a:t>
            </a:r>
            <a:endParaRPr lang="zh-CN" altLang="en-US" sz="2800" noProof="1">
              <a:solidFill>
                <a:srgbClr val="FF0000"/>
              </a:solidFill>
              <a:effectLst>
                <a:outerShdw blurRad="38100" dist="38100" dir="2700000">
                  <a:srgbClr val="C0C0C0"/>
                </a:outerShdw>
              </a:effectLst>
            </a:endParaRPr>
          </a:p>
        </p:txBody>
      </p:sp>
      <p:sp>
        <p:nvSpPr>
          <p:cNvPr id="12" name="文本框 12337"/>
          <p:cNvSpPr txBox="1"/>
          <p:nvPr/>
        </p:nvSpPr>
        <p:spPr>
          <a:xfrm>
            <a:off x="1283495" y="4026763"/>
            <a:ext cx="6288901" cy="1131528"/>
          </a:xfrm>
          <a:prstGeom prst="rect">
            <a:avLst/>
          </a:prstGeom>
          <a:noFill/>
          <a:ln w="9525">
            <a:noFill/>
          </a:ln>
        </p:spPr>
        <p:txBody>
          <a:bodyPr wrap="none">
            <a:spAutoFit/>
          </a:bodyPr>
          <a:lstStyle/>
          <a:p>
            <a:pPr>
              <a:lnSpc>
                <a:spcPct val="150000"/>
              </a:lnSpc>
            </a:pPr>
            <a:r>
              <a:rPr lang="zh-CN" altLang="en-US" sz="2000" noProof="1">
                <a:solidFill>
                  <a:schemeClr val="bg1"/>
                </a:solidFill>
                <a:effectLst>
                  <a:outerShdw blurRad="38100" dist="38100" dir="2700000">
                    <a:srgbClr val="C0C0C0"/>
                  </a:outerShdw>
                </a:effectLst>
                <a:cs typeface="+mn-ea"/>
              </a:rPr>
              <a:t>家庭医生签约的</a:t>
            </a:r>
            <a:r>
              <a:rPr lang="zh-CN" altLang="en-US" sz="2000" noProof="1">
                <a:solidFill>
                  <a:srgbClr val="FFFF00"/>
                </a:solidFill>
                <a:effectLst>
                  <a:outerShdw blurRad="38100" dist="38100" dir="2700000">
                    <a:srgbClr val="C0C0C0"/>
                  </a:outerShdw>
                </a:effectLst>
                <a:cs typeface="+mn-ea"/>
              </a:rPr>
              <a:t>出发点</a:t>
            </a:r>
            <a:r>
              <a:rPr lang="zh-CN" altLang="en-US" sz="2000" noProof="1">
                <a:solidFill>
                  <a:schemeClr val="bg1"/>
                </a:solidFill>
                <a:effectLst>
                  <a:outerShdw blurRad="38100" dist="38100" dir="2700000">
                    <a:srgbClr val="C0C0C0"/>
                  </a:outerShdw>
                </a:effectLst>
                <a:cs typeface="+mn-ea"/>
              </a:rPr>
              <a:t>和</a:t>
            </a:r>
            <a:r>
              <a:rPr lang="zh-CN" altLang="en-US" sz="2000" noProof="1">
                <a:solidFill>
                  <a:srgbClr val="FFFF00"/>
                </a:solidFill>
                <a:effectLst>
                  <a:outerShdw blurRad="38100" dist="38100" dir="2700000">
                    <a:srgbClr val="C0C0C0"/>
                  </a:outerShdw>
                </a:effectLst>
                <a:cs typeface="+mn-ea"/>
              </a:rPr>
              <a:t>落脚点</a:t>
            </a:r>
            <a:r>
              <a:rPr lang="zh-CN" altLang="en-US" sz="2000" noProof="1">
                <a:solidFill>
                  <a:schemeClr val="bg1"/>
                </a:solidFill>
                <a:effectLst>
                  <a:outerShdw blurRad="38100" dist="38100" dir="2700000">
                    <a:srgbClr val="C0C0C0"/>
                  </a:outerShdw>
                </a:effectLst>
                <a:cs typeface="+mn-ea"/>
              </a:rPr>
              <a:t>，</a:t>
            </a:r>
            <a:endParaRPr lang="zh-CN" altLang="en-US" sz="2000" noProof="1">
              <a:solidFill>
                <a:schemeClr val="bg1"/>
              </a:solidFill>
              <a:effectLst>
                <a:outerShdw blurRad="38100" dist="38100" dir="2700000">
                  <a:srgbClr val="C0C0C0"/>
                </a:outerShdw>
              </a:effectLst>
            </a:endParaRPr>
          </a:p>
          <a:p>
            <a:pPr>
              <a:lnSpc>
                <a:spcPct val="150000"/>
              </a:lnSpc>
            </a:pPr>
            <a:r>
              <a:rPr lang="zh-CN" altLang="en-US" sz="2000" noProof="1">
                <a:solidFill>
                  <a:schemeClr val="bg1"/>
                </a:solidFill>
                <a:effectLst>
                  <a:outerShdw blurRad="38100" dist="38100" dir="2700000">
                    <a:srgbClr val="C0C0C0"/>
                  </a:outerShdw>
                </a:effectLst>
                <a:cs typeface="+mn-ea"/>
              </a:rPr>
              <a:t>在于居民是否真正</a:t>
            </a:r>
            <a:r>
              <a:rPr lang="zh-CN" altLang="en-US" sz="2800" noProof="1" smtClean="0">
                <a:solidFill>
                  <a:srgbClr val="FF0000"/>
                </a:solidFill>
                <a:effectLst>
                  <a:outerShdw blurRad="38100" dist="38100" dir="2700000">
                    <a:srgbClr val="C0C0C0"/>
                  </a:outerShdw>
                </a:effectLst>
                <a:cs typeface="+mn-ea"/>
              </a:rPr>
              <a:t>受益</a:t>
            </a:r>
            <a:r>
              <a:rPr lang="zh-CN" altLang="en-US" sz="2800" noProof="1">
                <a:solidFill>
                  <a:schemeClr val="bg1"/>
                </a:solidFill>
                <a:effectLst>
                  <a:outerShdw blurRad="38100" dist="38100" dir="2700000">
                    <a:srgbClr val="C0C0C0"/>
                  </a:outerShdw>
                </a:effectLst>
                <a:cs typeface="+mn-ea"/>
              </a:rPr>
              <a:t>，</a:t>
            </a:r>
            <a:r>
              <a:rPr lang="zh-CN" altLang="en-US" sz="2000" noProof="1" smtClean="0">
                <a:solidFill>
                  <a:schemeClr val="bg1"/>
                </a:solidFill>
                <a:effectLst>
                  <a:outerShdw blurRad="38100" dist="38100" dir="2700000">
                    <a:srgbClr val="C0C0C0"/>
                  </a:outerShdw>
                </a:effectLst>
                <a:cs typeface="+mn-ea"/>
              </a:rPr>
              <a:t>医务</a:t>
            </a:r>
            <a:r>
              <a:rPr lang="zh-CN" altLang="en-US" sz="2000" noProof="1">
                <a:solidFill>
                  <a:schemeClr val="bg1"/>
                </a:solidFill>
                <a:effectLst>
                  <a:outerShdw blurRad="38100" dist="38100" dir="2700000">
                    <a:srgbClr val="C0C0C0"/>
                  </a:outerShdw>
                </a:effectLst>
                <a:cs typeface="+mn-ea"/>
              </a:rPr>
              <a:t>人员能否</a:t>
            </a:r>
            <a:r>
              <a:rPr lang="zh-CN" altLang="en-US" sz="2800" noProof="1">
                <a:solidFill>
                  <a:srgbClr val="FF0000"/>
                </a:solidFill>
                <a:effectLst>
                  <a:outerShdw blurRad="38100" dist="38100" dir="2700000">
                    <a:srgbClr val="C0C0C0"/>
                  </a:outerShdw>
                </a:effectLst>
                <a:cs typeface="+mn-ea"/>
              </a:rPr>
              <a:t>积极参与</a:t>
            </a:r>
            <a:endParaRPr lang="zh-CN" altLang="en-US" sz="2800" noProof="1">
              <a:solidFill>
                <a:srgbClr val="FF0000"/>
              </a:solidFill>
              <a:effectLst>
                <a:outerShdw blurRad="38100" dist="38100" dir="2700000">
                  <a:srgbClr val="C0C0C0"/>
                </a:outerShdw>
              </a:effectLst>
            </a:endParaRPr>
          </a:p>
        </p:txBody>
      </p:sp>
      <p:cxnSp>
        <p:nvCxnSpPr>
          <p:cNvPr id="2" name="直接连接符 1"/>
          <p:cNvCxnSpPr/>
          <p:nvPr/>
        </p:nvCxnSpPr>
        <p:spPr>
          <a:xfrm>
            <a:off x="3394710" y="5198745"/>
            <a:ext cx="815975" cy="0"/>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043305" y="5483860"/>
            <a:ext cx="3087370" cy="464820"/>
            <a:chOff x="1643" y="8410"/>
            <a:chExt cx="4862" cy="732"/>
          </a:xfrm>
        </p:grpSpPr>
        <p:sp>
          <p:nvSpPr>
            <p:cNvPr id="3" name="矩形 2"/>
            <p:cNvSpPr/>
            <p:nvPr/>
          </p:nvSpPr>
          <p:spPr>
            <a:xfrm>
              <a:off x="1643" y="8410"/>
              <a:ext cx="4862" cy="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879" y="8486"/>
              <a:ext cx="4431" cy="582"/>
            </a:xfrm>
            <a:prstGeom prst="rect">
              <a:avLst/>
            </a:prstGeom>
            <a:noFill/>
          </p:spPr>
          <p:txBody>
            <a:bodyPr wrap="none" rtlCol="0">
              <a:spAutoFit/>
            </a:bodyPr>
            <a:lstStyle/>
            <a:p>
              <a:r>
                <a:rPr lang="zh-CN" altLang="zh-CN" b="1" dirty="0"/>
                <a:t>医保、财政</a:t>
              </a:r>
              <a:r>
                <a:rPr lang="zh-CN" altLang="zh-CN" b="1" dirty="0" smtClean="0"/>
                <a:t>、三</a:t>
              </a:r>
              <a:r>
                <a:rPr lang="zh-CN" altLang="zh-CN" b="1" dirty="0"/>
                <a:t>师</a:t>
              </a:r>
              <a:r>
                <a:rPr lang="en-US" altLang="zh-CN" b="1" dirty="0"/>
                <a:t>VIP</a:t>
              </a:r>
              <a:r>
                <a:rPr lang="zh-CN" altLang="en-US" b="1" dirty="0"/>
                <a:t>服务</a:t>
              </a:r>
            </a:p>
          </p:txBody>
        </p:sp>
      </p:grpSp>
      <p:cxnSp>
        <p:nvCxnSpPr>
          <p:cNvPr id="16" name="直接连接符 15"/>
          <p:cNvCxnSpPr/>
          <p:nvPr/>
        </p:nvCxnSpPr>
        <p:spPr>
          <a:xfrm>
            <a:off x="6012180" y="5182870"/>
            <a:ext cx="1368425" cy="0"/>
          </a:xfrm>
          <a:prstGeom prst="line">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5566410" y="5472430"/>
            <a:ext cx="3119120" cy="464820"/>
            <a:chOff x="1643" y="8410"/>
            <a:chExt cx="4862" cy="732"/>
          </a:xfrm>
        </p:grpSpPr>
        <p:sp>
          <p:nvSpPr>
            <p:cNvPr id="18" name="矩形 17"/>
            <p:cNvSpPr/>
            <p:nvPr/>
          </p:nvSpPr>
          <p:spPr>
            <a:xfrm>
              <a:off x="1643" y="8410"/>
              <a:ext cx="4862" cy="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879" y="8486"/>
              <a:ext cx="4248" cy="580"/>
            </a:xfrm>
            <a:prstGeom prst="rect">
              <a:avLst/>
            </a:prstGeom>
            <a:noFill/>
          </p:spPr>
          <p:txBody>
            <a:bodyPr wrap="square" rtlCol="0">
              <a:spAutoFit/>
            </a:bodyPr>
            <a:lstStyle/>
            <a:p>
              <a:r>
                <a:rPr lang="zh-CN" altLang="zh-CN" b="1"/>
                <a:t>内部激励机制、职业发展</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out)">
                                      <p:cBhvr>
                                        <p:cTn id="7" dur="500"/>
                                        <p:tgtEl>
                                          <p:spTgt spid="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500"/>
                            </p:stCondLst>
                            <p:childTnLst>
                              <p:par>
                                <p:cTn id="35" presetID="3" presetClass="entr" presetSubtype="1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4"/>
          <p:cNvSpPr txBox="1">
            <a:spLocks noChangeArrowheads="1"/>
          </p:cNvSpPr>
          <p:nvPr/>
        </p:nvSpPr>
        <p:spPr bwMode="auto">
          <a:xfrm>
            <a:off x="599780" y="857232"/>
            <a:ext cx="7186930" cy="590931"/>
          </a:xfrm>
          <a:prstGeom prst="rect">
            <a:avLst/>
          </a:prstGeom>
          <a:noFill/>
          <a:ln w="9525">
            <a:noFill/>
            <a:miter lim="800000"/>
          </a:ln>
        </p:spPr>
        <p:txBody>
          <a:bodyPr wrap="square">
            <a:spAutoFit/>
          </a:bodyPr>
          <a:lstStyle/>
          <a:p>
            <a:pPr defTabSz="720725">
              <a:lnSpc>
                <a:spcPct val="135000"/>
              </a:lnSpc>
            </a:pPr>
            <a:r>
              <a:rPr lang="zh-CN" altLang="en-US" sz="2400" b="1" dirty="0" smtClean="0">
                <a:solidFill>
                  <a:schemeClr val="accent1">
                    <a:lumMod val="75000"/>
                  </a:schemeClr>
                </a:solidFill>
                <a:latin typeface="黑体" panose="02010609060101010101" pitchFamily="2" charset="-122"/>
                <a:ea typeface="黑体" panose="02010609060101010101" pitchFamily="2" charset="-122"/>
              </a:rPr>
              <a:t>居民愿意签，医生乐意服务</a:t>
            </a:r>
            <a:r>
              <a:rPr lang="en-US" altLang="zh-CN" sz="2400" b="1" dirty="0" smtClean="0">
                <a:solidFill>
                  <a:schemeClr val="accent1">
                    <a:lumMod val="75000"/>
                  </a:schemeClr>
                </a:solidFill>
                <a:latin typeface="黑体" panose="02010609060101010101" pitchFamily="2" charset="-122"/>
                <a:ea typeface="黑体" panose="02010609060101010101" pitchFamily="2" charset="-122"/>
              </a:rPr>
              <a:t>.</a:t>
            </a:r>
            <a:endParaRPr lang="zh-CN" altLang="en-US" sz="2400" b="1" dirty="0">
              <a:solidFill>
                <a:schemeClr val="accent1">
                  <a:lumMod val="75000"/>
                </a:schemeClr>
              </a:solidFill>
              <a:latin typeface="黑体" panose="02010609060101010101" pitchFamily="2" charset="-122"/>
              <a:ea typeface="黑体" panose="02010609060101010101" pitchFamily="2" charset="-122"/>
            </a:endParaRPr>
          </a:p>
        </p:txBody>
      </p:sp>
      <p:sp>
        <p:nvSpPr>
          <p:cNvPr id="9" name="Line 3"/>
          <p:cNvSpPr>
            <a:spLocks noChangeShapeType="1"/>
          </p:cNvSpPr>
          <p:nvPr/>
        </p:nvSpPr>
        <p:spPr bwMode="auto">
          <a:xfrm>
            <a:off x="0" y="4287571"/>
            <a:ext cx="9144000" cy="0"/>
          </a:xfrm>
          <a:prstGeom prst="line">
            <a:avLst/>
          </a:prstGeom>
          <a:noFill/>
          <a:ln w="38100">
            <a:solidFill>
              <a:srgbClr val="000000"/>
            </a:solidFill>
            <a:round/>
          </a:ln>
        </p:spPr>
        <p:txBody>
          <a:bodyPr wrap="none" anchor="ctr"/>
          <a:lstStyle/>
          <a:p>
            <a:endParaRPr lang="zh-CN" altLang="en-US"/>
          </a:p>
        </p:txBody>
      </p:sp>
      <p:grpSp>
        <p:nvGrpSpPr>
          <p:cNvPr id="2" name="Group 22"/>
          <p:cNvGrpSpPr/>
          <p:nvPr/>
        </p:nvGrpSpPr>
        <p:grpSpPr bwMode="auto">
          <a:xfrm>
            <a:off x="3856355" y="4090796"/>
            <a:ext cx="1432560" cy="2238375"/>
            <a:chOff x="2525" y="663"/>
            <a:chExt cx="1027" cy="1930"/>
          </a:xfrm>
        </p:grpSpPr>
        <p:pic>
          <p:nvPicPr>
            <p:cNvPr id="8" name="Picture 17" descr="I:\家庭医生\其他\IMG_2143.JPGIMG_2143"/>
            <p:cNvPicPr>
              <a:picLocks noChangeAspect="1" noChangeArrowheads="1"/>
            </p:cNvPicPr>
            <p:nvPr/>
          </p:nvPicPr>
          <p:blipFill rotWithShape="1">
            <a:blip r:embed="rId3" cstate="print"/>
            <a:srcRect/>
            <a:stretch>
              <a:fillRect/>
            </a:stretch>
          </p:blipFill>
          <p:spPr bwMode="auto">
            <a:xfrm rot="3158417">
              <a:off x="2316" y="1357"/>
              <a:ext cx="1444" cy="102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6" descr="image39"/>
            <p:cNvPicPr>
              <a:picLocks noChangeAspect="1" noChangeArrowheads="1"/>
            </p:cNvPicPr>
            <p:nvPr/>
          </p:nvPicPr>
          <p:blipFill>
            <a:blip r:embed="rId4">
              <a:lum bright="-6000" contrast="24000"/>
            </a:blip>
            <a:srcRect/>
            <a:stretch>
              <a:fillRect/>
            </a:stretch>
          </p:blipFill>
          <p:spPr bwMode="auto">
            <a:xfrm>
              <a:off x="2971" y="663"/>
              <a:ext cx="182" cy="337"/>
            </a:xfrm>
            <a:prstGeom prst="rect">
              <a:avLst/>
            </a:prstGeom>
            <a:noFill/>
            <a:ln w="9525">
              <a:noFill/>
              <a:miter lim="800000"/>
              <a:headEnd/>
              <a:tailEnd/>
            </a:ln>
          </p:spPr>
        </p:pic>
      </p:grpSp>
      <p:grpSp>
        <p:nvGrpSpPr>
          <p:cNvPr id="3" name="Group 22"/>
          <p:cNvGrpSpPr/>
          <p:nvPr/>
        </p:nvGrpSpPr>
        <p:grpSpPr bwMode="auto">
          <a:xfrm>
            <a:off x="6724015" y="4086715"/>
            <a:ext cx="1342390" cy="2251075"/>
            <a:chOff x="2517" y="663"/>
            <a:chExt cx="1027" cy="1941"/>
          </a:xfrm>
        </p:grpSpPr>
        <p:pic>
          <p:nvPicPr>
            <p:cNvPr id="16" name="Picture 17" descr="I:\家庭医生\其他\IMG_3230 - 副本.JPGIMG_3230 - 副本"/>
            <p:cNvPicPr>
              <a:picLocks noChangeAspect="1" noChangeArrowheads="1"/>
            </p:cNvPicPr>
            <p:nvPr/>
          </p:nvPicPr>
          <p:blipFill rotWithShape="1">
            <a:blip r:embed="rId5" cstate="print"/>
            <a:srcRect/>
            <a:stretch>
              <a:fillRect/>
            </a:stretch>
          </p:blipFill>
          <p:spPr bwMode="auto">
            <a:xfrm rot="3158417">
              <a:off x="2308" y="1368"/>
              <a:ext cx="1444" cy="102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6" descr="image39"/>
            <p:cNvPicPr>
              <a:picLocks noChangeAspect="1" noChangeArrowheads="1"/>
            </p:cNvPicPr>
            <p:nvPr/>
          </p:nvPicPr>
          <p:blipFill>
            <a:blip r:embed="rId4">
              <a:lum bright="-6000" contrast="24000"/>
            </a:blip>
            <a:srcRect/>
            <a:stretch>
              <a:fillRect/>
            </a:stretch>
          </p:blipFill>
          <p:spPr bwMode="auto">
            <a:xfrm>
              <a:off x="2971" y="663"/>
              <a:ext cx="182" cy="337"/>
            </a:xfrm>
            <a:prstGeom prst="rect">
              <a:avLst/>
            </a:prstGeom>
            <a:noFill/>
            <a:ln w="9525">
              <a:noFill/>
              <a:miter lim="800000"/>
              <a:headEnd/>
              <a:tailEnd/>
            </a:ln>
          </p:spPr>
        </p:pic>
      </p:grpSp>
      <p:sp>
        <p:nvSpPr>
          <p:cNvPr id="30" name="矩形 8268"/>
          <p:cNvSpPr/>
          <p:nvPr/>
        </p:nvSpPr>
        <p:spPr>
          <a:xfrm>
            <a:off x="771142" y="1357298"/>
            <a:ext cx="7596499" cy="2631490"/>
          </a:xfrm>
          <a:prstGeom prst="rect">
            <a:avLst/>
          </a:prstGeom>
          <a:noFill/>
          <a:ln w="9525">
            <a:noFill/>
          </a:ln>
        </p:spPr>
        <p:txBody>
          <a:bodyPr wrap="square" anchor="t">
            <a:spAutoFit/>
          </a:bodyPr>
          <a:lstStyle/>
          <a:p>
            <a:pPr lvl="0" indent="0" algn="l">
              <a:lnSpc>
                <a:spcPct val="150000"/>
              </a:lnSpc>
            </a:pPr>
            <a:r>
              <a:rPr lang="en-US" sz="2000" dirty="0">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社区家庭医生</a:t>
            </a:r>
            <a:r>
              <a:rPr b="1" dirty="0">
                <a:latin typeface="Arial" panose="020B0604020202020204" pitchFamily="34" charset="0"/>
                <a:ea typeface="宋体" panose="02010600030101010101" pitchFamily="2" charset="-122"/>
              </a:rPr>
              <a:t>签约全覆盖</a:t>
            </a:r>
            <a:r>
              <a:rPr lang="zh-CN" b="1" dirty="0">
                <a:latin typeface="Arial" panose="020B0604020202020204" pitchFamily="34" charset="0"/>
                <a:ea typeface="宋体" panose="02010600030101010101" pitchFamily="2" charset="-122"/>
              </a:rPr>
              <a:t>。已刷卡</a:t>
            </a:r>
            <a:r>
              <a:rPr b="1" dirty="0" smtClean="0">
                <a:sym typeface="+mn-ea"/>
              </a:rPr>
              <a:t>签约</a:t>
            </a:r>
            <a:r>
              <a:rPr lang="en-US" b="1" dirty="0" smtClean="0">
                <a:solidFill>
                  <a:srgbClr val="FF0000"/>
                </a:solidFill>
                <a:sym typeface="+mn-ea"/>
              </a:rPr>
              <a:t>57</a:t>
            </a:r>
            <a:r>
              <a:rPr lang="zh-CN" altLang="en-US" b="1" dirty="0" smtClean="0">
                <a:solidFill>
                  <a:srgbClr val="FF0000"/>
                </a:solidFill>
                <a:sym typeface="+mn-ea"/>
              </a:rPr>
              <a:t>万</a:t>
            </a:r>
            <a:r>
              <a:rPr dirty="0" smtClean="0">
                <a:sym typeface="+mn-ea"/>
              </a:rPr>
              <a:t>余人</a:t>
            </a:r>
            <a:r>
              <a:rPr dirty="0">
                <a:sym typeface="+mn-ea"/>
              </a:rPr>
              <a:t>，</a:t>
            </a:r>
            <a:r>
              <a:rPr dirty="0" smtClean="0">
                <a:sym typeface="+mn-ea"/>
              </a:rPr>
              <a:t>覆盖率</a:t>
            </a:r>
            <a:r>
              <a:rPr lang="en-US" dirty="0" smtClean="0">
                <a:solidFill>
                  <a:srgbClr val="FF0000"/>
                </a:solidFill>
                <a:sym typeface="+mn-ea"/>
              </a:rPr>
              <a:t>27</a:t>
            </a:r>
            <a:r>
              <a:rPr dirty="0" smtClean="0">
                <a:solidFill>
                  <a:srgbClr val="FF0000"/>
                </a:solidFill>
                <a:sym typeface="+mn-ea"/>
              </a:rPr>
              <a:t>%</a:t>
            </a:r>
            <a:endParaRPr lang="en-US" dirty="0">
              <a:solidFill>
                <a:srgbClr val="FF0000"/>
              </a:solidFill>
              <a:latin typeface="Arial" panose="020B0604020202020204" pitchFamily="34" charset="0"/>
              <a:ea typeface="宋体" panose="02010600030101010101" pitchFamily="2" charset="-122"/>
              <a:sym typeface="+mn-ea"/>
            </a:endParaRPr>
          </a:p>
          <a:p>
            <a:pPr marL="342900" lvl="0" indent="-342900" algn="l">
              <a:lnSpc>
                <a:spcPct val="150000"/>
              </a:lnSpc>
              <a:buFont typeface="Wingdings" panose="05000000000000000000" pitchFamily="2" charset="2"/>
              <a:buChar char="u"/>
            </a:pPr>
            <a:r>
              <a:rPr dirty="0">
                <a:sym typeface="+mn-ea"/>
              </a:rPr>
              <a:t>    65岁以上老年人签约</a:t>
            </a:r>
            <a:r>
              <a:rPr dirty="0" smtClean="0">
                <a:sym typeface="+mn-ea"/>
              </a:rPr>
              <a:t>1</a:t>
            </a:r>
            <a:r>
              <a:rPr lang="en-US" dirty="0" smtClean="0">
                <a:sym typeface="+mn-ea"/>
              </a:rPr>
              <a:t>1.13</a:t>
            </a:r>
            <a:r>
              <a:rPr dirty="0" smtClean="0">
                <a:sym typeface="+mn-ea"/>
              </a:rPr>
              <a:t>万人</a:t>
            </a:r>
            <a:r>
              <a:rPr dirty="0">
                <a:sym typeface="+mn-ea"/>
              </a:rPr>
              <a:t>，覆盖率</a:t>
            </a:r>
            <a:r>
              <a:rPr dirty="0" smtClean="0">
                <a:sym typeface="+mn-ea"/>
              </a:rPr>
              <a:t>5</a:t>
            </a:r>
            <a:r>
              <a:rPr lang="en-US" dirty="0" smtClean="0">
                <a:sym typeface="+mn-ea"/>
              </a:rPr>
              <a:t>6.66</a:t>
            </a:r>
            <a:r>
              <a:rPr dirty="0" smtClean="0">
                <a:sym typeface="+mn-ea"/>
              </a:rPr>
              <a:t>%</a:t>
            </a:r>
            <a:r>
              <a:rPr lang="zh-CN" dirty="0">
                <a:sym typeface="+mn-ea"/>
              </a:rPr>
              <a:t>；</a:t>
            </a:r>
          </a:p>
          <a:p>
            <a:pPr marL="342900" lvl="0" indent="-342900" algn="l">
              <a:lnSpc>
                <a:spcPct val="150000"/>
              </a:lnSpc>
              <a:buFont typeface="Wingdings" panose="05000000000000000000" pitchFamily="2" charset="2"/>
              <a:buChar char="u"/>
            </a:pPr>
            <a:r>
              <a:rPr dirty="0">
                <a:sym typeface="+mn-ea"/>
              </a:rPr>
              <a:t>    </a:t>
            </a:r>
            <a:r>
              <a:rPr lang="zh-CN" dirty="0">
                <a:sym typeface="+mn-ea"/>
              </a:rPr>
              <a:t>高血压病人 签约</a:t>
            </a:r>
            <a:r>
              <a:rPr lang="zh-CN" dirty="0" smtClean="0">
                <a:sym typeface="+mn-ea"/>
              </a:rPr>
              <a:t>1</a:t>
            </a:r>
            <a:r>
              <a:rPr lang="en-US" altLang="zh-CN" dirty="0" smtClean="0">
                <a:sym typeface="+mn-ea"/>
              </a:rPr>
              <a:t>4.01</a:t>
            </a:r>
            <a:r>
              <a:rPr lang="zh-CN" dirty="0" smtClean="0">
                <a:sym typeface="+mn-ea"/>
              </a:rPr>
              <a:t>万</a:t>
            </a:r>
            <a:r>
              <a:rPr lang="zh-CN" dirty="0">
                <a:sym typeface="+mn-ea"/>
              </a:rPr>
              <a:t>人，覆盖率</a:t>
            </a:r>
            <a:r>
              <a:rPr lang="zh-CN" dirty="0" smtClean="0">
                <a:sym typeface="+mn-ea"/>
              </a:rPr>
              <a:t>4</a:t>
            </a:r>
            <a:r>
              <a:rPr lang="en-US" altLang="zh-CN" dirty="0" smtClean="0">
                <a:sym typeface="+mn-ea"/>
              </a:rPr>
              <a:t>4.16</a:t>
            </a:r>
            <a:r>
              <a:rPr lang="zh-CN" dirty="0" smtClean="0">
                <a:sym typeface="+mn-ea"/>
              </a:rPr>
              <a:t>%</a:t>
            </a:r>
            <a:r>
              <a:rPr lang="zh-CN" dirty="0">
                <a:sym typeface="+mn-ea"/>
              </a:rPr>
              <a:t>；</a:t>
            </a:r>
          </a:p>
          <a:p>
            <a:pPr marL="342900" lvl="0" indent="-342900" algn="l">
              <a:lnSpc>
                <a:spcPct val="150000"/>
              </a:lnSpc>
              <a:buFont typeface="Wingdings" panose="05000000000000000000" pitchFamily="2" charset="2"/>
              <a:buChar char="u"/>
            </a:pPr>
            <a:r>
              <a:rPr dirty="0">
                <a:latin typeface="Arial" panose="020B0604020202020204" pitchFamily="34" charset="0"/>
                <a:ea typeface="宋体" panose="02010600030101010101" pitchFamily="2" charset="-122"/>
                <a:sym typeface="+mn-ea"/>
              </a:rPr>
              <a:t>    </a:t>
            </a:r>
            <a:r>
              <a:rPr lang="zh-CN" dirty="0">
                <a:sym typeface="+mn-ea"/>
              </a:rPr>
              <a:t>糖尿病病人</a:t>
            </a:r>
            <a:r>
              <a:rPr lang="zh-CN" dirty="0" smtClean="0">
                <a:sym typeface="+mn-ea"/>
              </a:rPr>
              <a:t>签约</a:t>
            </a:r>
            <a:r>
              <a:rPr lang="en-US" altLang="zh-CN" dirty="0" smtClean="0">
                <a:sym typeface="+mn-ea"/>
              </a:rPr>
              <a:t>6.17</a:t>
            </a:r>
            <a:r>
              <a:rPr lang="zh-CN" dirty="0" smtClean="0">
                <a:sym typeface="+mn-ea"/>
              </a:rPr>
              <a:t>万</a:t>
            </a:r>
            <a:r>
              <a:rPr lang="zh-CN" dirty="0">
                <a:sym typeface="+mn-ea"/>
              </a:rPr>
              <a:t>人，覆盖率</a:t>
            </a:r>
            <a:r>
              <a:rPr lang="zh-CN" dirty="0" smtClean="0">
                <a:sym typeface="+mn-ea"/>
              </a:rPr>
              <a:t>3</a:t>
            </a:r>
            <a:r>
              <a:rPr lang="en-US" altLang="zh-CN" dirty="0" smtClean="0">
                <a:sym typeface="+mn-ea"/>
              </a:rPr>
              <a:t>7.68</a:t>
            </a:r>
            <a:r>
              <a:rPr lang="zh-CN" dirty="0" smtClean="0">
                <a:sym typeface="+mn-ea"/>
              </a:rPr>
              <a:t>%</a:t>
            </a:r>
            <a:r>
              <a:rPr lang="zh-CN" dirty="0">
                <a:sym typeface="+mn-ea"/>
              </a:rPr>
              <a:t>；</a:t>
            </a:r>
            <a:endParaRPr lang="zh-CN" dirty="0">
              <a:latin typeface="Arial" panose="020B0604020202020204" pitchFamily="34" charset="0"/>
              <a:ea typeface="宋体" panose="02010600030101010101" pitchFamily="2" charset="-122"/>
            </a:endParaRPr>
          </a:p>
          <a:p>
            <a:pPr marL="342900" lvl="0" indent="-342900" algn="l">
              <a:lnSpc>
                <a:spcPct val="150000"/>
              </a:lnSpc>
              <a:buFont typeface="Wingdings" panose="05000000000000000000" pitchFamily="2" charset="2"/>
              <a:buChar char="u"/>
            </a:pPr>
            <a:r>
              <a:rPr dirty="0">
                <a:sym typeface="+mn-ea"/>
              </a:rPr>
              <a:t>    居民在</a:t>
            </a:r>
            <a:r>
              <a:rPr lang="zh-CN" dirty="0">
                <a:sym typeface="+mn-ea"/>
              </a:rPr>
              <a:t>签约</a:t>
            </a:r>
            <a:r>
              <a:rPr dirty="0">
                <a:sym typeface="+mn-ea"/>
              </a:rPr>
              <a:t>机构就诊率达到60.77%</a:t>
            </a:r>
            <a:r>
              <a:rPr lang="zh-CN" dirty="0">
                <a:sym typeface="+mn-ea"/>
              </a:rPr>
              <a:t>；</a:t>
            </a:r>
          </a:p>
          <a:p>
            <a:pPr marL="342900" lvl="0" indent="-342900" algn="l">
              <a:lnSpc>
                <a:spcPct val="150000"/>
              </a:lnSpc>
              <a:buFont typeface="Wingdings" panose="05000000000000000000" pitchFamily="2" charset="2"/>
              <a:buChar char="u"/>
            </a:pPr>
            <a:r>
              <a:rPr dirty="0">
                <a:sym typeface="+mn-ea"/>
              </a:rPr>
              <a:t>    居民</a:t>
            </a:r>
            <a:r>
              <a:rPr dirty="0">
                <a:solidFill>
                  <a:srgbClr val="FF0000"/>
                </a:solidFill>
                <a:sym typeface="+mn-ea"/>
              </a:rPr>
              <a:t>总体满意度达92%</a:t>
            </a:r>
            <a:r>
              <a:rPr lang="zh-CN" dirty="0">
                <a:solidFill>
                  <a:srgbClr val="FF0000"/>
                </a:solidFill>
                <a:sym typeface="+mn-ea"/>
              </a:rPr>
              <a:t>。</a:t>
            </a:r>
            <a:r>
              <a:rPr lang="zh-CN" dirty="0">
                <a:latin typeface="Arial" panose="020B0604020202020204" pitchFamily="34" charset="0"/>
                <a:ea typeface="宋体" panose="02010600030101010101" pitchFamily="2" charset="-122"/>
              </a:rPr>
              <a:t>       </a:t>
            </a:r>
          </a:p>
        </p:txBody>
      </p:sp>
      <p:grpSp>
        <p:nvGrpSpPr>
          <p:cNvPr id="4" name="Group 22"/>
          <p:cNvGrpSpPr/>
          <p:nvPr/>
        </p:nvGrpSpPr>
        <p:grpSpPr bwMode="auto">
          <a:xfrm>
            <a:off x="1000100" y="4101999"/>
            <a:ext cx="1379220" cy="2237105"/>
            <a:chOff x="2638" y="663"/>
            <a:chExt cx="800" cy="1929"/>
          </a:xfrm>
        </p:grpSpPr>
        <p:pic>
          <p:nvPicPr>
            <p:cNvPr id="10" name="Picture 17" descr="I:\家庭医生\鼓浪屿社区卫生服务中心全科医生入户为签约患者测血糖.JPG鼓浪屿社区卫生服务中心全科医生入户为签约患者测血糖"/>
            <p:cNvPicPr>
              <a:picLocks noChangeAspect="1" noChangeArrowheads="1"/>
            </p:cNvPicPr>
            <p:nvPr/>
          </p:nvPicPr>
          <p:blipFill rotWithShape="1">
            <a:blip r:embed="rId6" cstate="print"/>
            <a:srcRect/>
            <a:stretch>
              <a:fillRect/>
            </a:stretch>
          </p:blipFill>
          <p:spPr bwMode="auto">
            <a:xfrm rot="3158417">
              <a:off x="2316" y="1470"/>
              <a:ext cx="1444" cy="8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6" descr="image39"/>
            <p:cNvPicPr>
              <a:picLocks noChangeAspect="1" noChangeArrowheads="1"/>
            </p:cNvPicPr>
            <p:nvPr/>
          </p:nvPicPr>
          <p:blipFill>
            <a:blip r:embed="rId4">
              <a:lum bright="-6000" contrast="24000"/>
            </a:blip>
            <a:srcRect/>
            <a:stretch>
              <a:fillRect/>
            </a:stretch>
          </p:blipFill>
          <p:spPr bwMode="auto">
            <a:xfrm>
              <a:off x="2971" y="663"/>
              <a:ext cx="182" cy="337"/>
            </a:xfrm>
            <a:prstGeom prst="rect">
              <a:avLst/>
            </a:prstGeom>
            <a:noFill/>
            <a:ln w="9525">
              <a:noFill/>
              <a:miter lim="800000"/>
              <a:headEnd/>
              <a:tailEnd/>
            </a:ln>
          </p:spPr>
        </p:pic>
      </p:grpSp>
      <p:pic>
        <p:nvPicPr>
          <p:cNvPr id="18" name="Picture 3" descr="4073225421456274096265"/>
          <p:cNvPicPr>
            <a:picLocks noChangeAspect="1"/>
          </p:cNvPicPr>
          <p:nvPr/>
        </p:nvPicPr>
        <p:blipFill>
          <a:blip r:embed="rId7"/>
          <a:stretch>
            <a:fillRect/>
          </a:stretch>
        </p:blipFill>
        <p:spPr>
          <a:xfrm>
            <a:off x="92710" y="142852"/>
            <a:ext cx="2693340" cy="543554"/>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35" presetClass="path" presetSubtype="0" repeatCount="2000" autoRev="1" fill="hold" nodeType="withEffect">
                                  <p:stCondLst>
                                    <p:cond delay="1000"/>
                                  </p:stCondLst>
                                  <p:childTnLst>
                                    <p:animMotion origin="layout" path="M 1.38889E-6 -0.00671 L -0.05504 -0.00671 " pathEditMode="relative" rAng="0" ptsTypes="AA">
                                      <p:cBhvr>
                                        <p:cTn id="18" dur="1000" fill="hold"/>
                                        <p:tgtEl>
                                          <p:spTgt spid="2"/>
                                        </p:tgtEl>
                                        <p:attrNameLst>
                                          <p:attrName>ppt_x</p:attrName>
                                          <p:attrName>ppt_y</p:attrName>
                                        </p:attrNameLst>
                                      </p:cBhvr>
                                      <p:rCtr x="-2760" y="0"/>
                                    </p:animMotion>
                                  </p:childTnLst>
                                </p:cTn>
                              </p:par>
                              <p:par>
                                <p:cTn id="19" presetID="2" presetClass="entr" presetSubtype="2"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par>
                                <p:cTn id="23" presetID="35" presetClass="path" presetSubtype="0" repeatCount="2000" autoRev="1" fill="hold" nodeType="withEffect">
                                  <p:stCondLst>
                                    <p:cond delay="1000"/>
                                  </p:stCondLst>
                                  <p:childTnLst>
                                    <p:animMotion origin="layout" path="M 1.38889E-6 -0.00671 L -0.05504 -0.00671 " pathEditMode="relative" rAng="0" ptsTypes="AA">
                                      <p:cBhvr>
                                        <p:cTn id="24" dur="1000" fill="hold"/>
                                        <p:tgtEl>
                                          <p:spTgt spid="3"/>
                                        </p:tgtEl>
                                        <p:attrNameLst>
                                          <p:attrName>ppt_x</p:attrName>
                                          <p:attrName>ppt_y</p:attrName>
                                        </p:attrNameLst>
                                      </p:cBhvr>
                                      <p:rCtr x="-2760" y="0"/>
                                    </p:animMotion>
                                  </p:childTnLst>
                                </p:cTn>
                              </p:par>
                              <p:par>
                                <p:cTn id="25" presetID="2" presetClass="entr" presetSubtype="2" fill="hold" nodeType="with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35" presetClass="path" presetSubtype="0" repeatCount="2000" autoRev="1" fill="hold" nodeType="withEffect">
                                  <p:stCondLst>
                                    <p:cond delay="1000"/>
                                  </p:stCondLst>
                                  <p:childTnLst>
                                    <p:animMotion origin="layout" path="M 1.38889E-6 -0.00671 L -0.05504 -0.00671 " pathEditMode="relative" rAng="0" ptsTypes="AA">
                                      <p:cBhvr>
                                        <p:cTn id="30" dur="1000" fill="hold"/>
                                        <p:tgtEl>
                                          <p:spTgt spid="4"/>
                                        </p:tgtEl>
                                        <p:attrNameLst>
                                          <p:attrName>ppt_x</p:attrName>
                                          <p:attrName>ppt_y</p:attrName>
                                        </p:attrNameLst>
                                      </p:cBhvr>
                                      <p:rCtr x="-27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effectLst>
                  <a:outerShdw blurRad="38100" dist="38100" dir="2700000" algn="tl">
                    <a:srgbClr val="000000">
                      <a:alpha val="43137"/>
                    </a:srgbClr>
                  </a:outerShdw>
                </a:effectLst>
              </a:rPr>
              <a:t>Contents</a:t>
            </a:r>
            <a:endParaRPr lang="zh-CN" altLang="en-US" b="1" dirty="0">
              <a:effectLst>
                <a:outerShdw blurRad="38100" dist="38100" dir="2700000" algn="tl">
                  <a:srgbClr val="000000">
                    <a:alpha val="43137"/>
                  </a:srgbClr>
                </a:outerShdw>
              </a:effectLst>
            </a:endParaRPr>
          </a:p>
        </p:txBody>
      </p:sp>
      <p:grpSp>
        <p:nvGrpSpPr>
          <p:cNvPr id="3" name="组合 8"/>
          <p:cNvGrpSpPr/>
          <p:nvPr/>
        </p:nvGrpSpPr>
        <p:grpSpPr>
          <a:xfrm>
            <a:off x="2240521" y="2000240"/>
            <a:ext cx="740653" cy="740653"/>
            <a:chOff x="2055598" y="1916830"/>
            <a:chExt cx="1008112" cy="1008112"/>
          </a:xfrm>
        </p:grpSpPr>
        <p:sp>
          <p:nvSpPr>
            <p:cNvPr id="5" name="椭圆 4"/>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椭圆 5"/>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5" idx="4"/>
          </p:cNvCxnSpPr>
          <p:nvPr/>
        </p:nvCxnSpPr>
        <p:spPr>
          <a:xfrm>
            <a:off x="2610848" y="2635086"/>
            <a:ext cx="4739852"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nvGrpSpPr>
          <p:cNvPr id="4" name="组合 13"/>
          <p:cNvGrpSpPr/>
          <p:nvPr/>
        </p:nvGrpSpPr>
        <p:grpSpPr>
          <a:xfrm>
            <a:off x="2240521" y="3045537"/>
            <a:ext cx="740653" cy="740653"/>
            <a:chOff x="2055598" y="1916830"/>
            <a:chExt cx="1008112" cy="1008112"/>
          </a:xfrm>
        </p:grpSpPr>
        <p:sp>
          <p:nvSpPr>
            <p:cNvPr id="15" name="椭圆 14"/>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椭圆 16"/>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a:stCxn id="15" idx="4"/>
          </p:cNvCxnSpPr>
          <p:nvPr/>
        </p:nvCxnSpPr>
        <p:spPr>
          <a:xfrm>
            <a:off x="2610848" y="3680383"/>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nvGrpSpPr>
          <p:cNvPr id="7" name="组合 18"/>
          <p:cNvGrpSpPr/>
          <p:nvPr/>
        </p:nvGrpSpPr>
        <p:grpSpPr>
          <a:xfrm>
            <a:off x="2240521" y="4143380"/>
            <a:ext cx="740653" cy="740653"/>
            <a:chOff x="2055598" y="1916830"/>
            <a:chExt cx="1008112" cy="1008112"/>
          </a:xfrm>
        </p:grpSpPr>
        <p:sp>
          <p:nvSpPr>
            <p:cNvPr id="20" name="椭圆 19"/>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椭圆 21"/>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a:stCxn id="20" idx="4"/>
          </p:cNvCxnSpPr>
          <p:nvPr/>
        </p:nvCxnSpPr>
        <p:spPr>
          <a:xfrm>
            <a:off x="2610848" y="4778226"/>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28992" y="2110079"/>
            <a:ext cx="2808312" cy="461665"/>
          </a:xfrm>
          <a:prstGeom prst="rect">
            <a:avLst/>
          </a:prstGeom>
          <a:noFill/>
        </p:spPr>
        <p:txBody>
          <a:bodyPr wrap="square" rtlCol="0">
            <a:spAutoFit/>
          </a:bodyPr>
          <a:lstStyle/>
          <a:p>
            <a:r>
              <a:rPr lang="zh-CN" altLang="en-US" sz="2400" dirty="0" smtClean="0">
                <a:solidFill>
                  <a:schemeClr val="bg1">
                    <a:lumMod val="95000"/>
                  </a:schemeClr>
                </a:solidFill>
                <a:effectLst>
                  <a:outerShdw blurRad="38100" dist="38100" dir="2700000" algn="tl">
                    <a:srgbClr val="000000">
                      <a:alpha val="43137"/>
                    </a:srgbClr>
                  </a:outerShdw>
                </a:effectLst>
              </a:rPr>
              <a:t>背景</a:t>
            </a:r>
            <a:endParaRPr lang="zh-CN" altLang="en-US" sz="2400" dirty="0">
              <a:solidFill>
                <a:schemeClr val="bg1">
                  <a:lumMod val="95000"/>
                </a:schemeClr>
              </a:solidFill>
              <a:effectLst>
                <a:outerShdw blurRad="38100" dist="38100" dir="2700000" algn="tl">
                  <a:srgbClr val="000000">
                    <a:alpha val="43137"/>
                  </a:srgbClr>
                </a:outerShdw>
              </a:effectLst>
            </a:endParaRPr>
          </a:p>
        </p:txBody>
      </p:sp>
      <p:sp>
        <p:nvSpPr>
          <p:cNvPr id="28" name="TextBox 27"/>
          <p:cNvSpPr txBox="1"/>
          <p:nvPr/>
        </p:nvSpPr>
        <p:spPr>
          <a:xfrm>
            <a:off x="3428992" y="4324657"/>
            <a:ext cx="2808312" cy="461665"/>
          </a:xfrm>
          <a:prstGeom prst="rect">
            <a:avLst/>
          </a:prstGeom>
          <a:noFill/>
        </p:spPr>
        <p:txBody>
          <a:bodyPr wrap="square" rtlCol="0">
            <a:spAutoFit/>
          </a:bodyPr>
          <a:lstStyle/>
          <a:p>
            <a:r>
              <a:rPr lang="zh-CN" altLang="en-US" sz="2400" dirty="0" smtClean="0">
                <a:solidFill>
                  <a:schemeClr val="bg1"/>
                </a:solidFill>
                <a:effectLst>
                  <a:outerShdw blurRad="38100" dist="38100" dir="2700000" algn="tl">
                    <a:srgbClr val="000000">
                      <a:alpha val="43137"/>
                    </a:srgbClr>
                  </a:outerShdw>
                </a:effectLst>
              </a:rPr>
              <a:t>成效</a:t>
            </a:r>
            <a:endParaRPr lang="zh-CN" altLang="en-US" sz="2400" dirty="0">
              <a:solidFill>
                <a:schemeClr val="bg1"/>
              </a:solidFill>
              <a:effectLst>
                <a:outerShdw blurRad="38100" dist="38100" dir="2700000" algn="tl">
                  <a:srgbClr val="000000">
                    <a:alpha val="43137"/>
                  </a:srgbClr>
                </a:outerShdw>
              </a:effectLst>
            </a:endParaRPr>
          </a:p>
        </p:txBody>
      </p:sp>
      <p:sp>
        <p:nvSpPr>
          <p:cNvPr id="29" name="TextBox 28"/>
          <p:cNvSpPr txBox="1"/>
          <p:nvPr/>
        </p:nvSpPr>
        <p:spPr>
          <a:xfrm>
            <a:off x="3428992" y="3181649"/>
            <a:ext cx="2808312" cy="461665"/>
          </a:xfrm>
          <a:prstGeom prst="rect">
            <a:avLst/>
          </a:prstGeom>
          <a:noFill/>
        </p:spPr>
        <p:txBody>
          <a:bodyPr wrap="square" rtlCol="0">
            <a:spAutoFit/>
          </a:bodyPr>
          <a:lstStyle/>
          <a:p>
            <a:r>
              <a:rPr lang="zh-CN" altLang="en-US" sz="2400" b="1" dirty="0" smtClean="0">
                <a:solidFill>
                  <a:srgbClr val="FFFF00"/>
                </a:solidFill>
                <a:effectLst>
                  <a:outerShdw blurRad="38100" dist="38100" dir="2700000" algn="tl">
                    <a:srgbClr val="000000">
                      <a:alpha val="43137"/>
                    </a:srgbClr>
                  </a:outerShdw>
                </a:effectLst>
                <a:cs typeface="Arial" panose="020B0604020202020204" pitchFamily="34" charset="0"/>
              </a:rPr>
              <a:t>做法</a:t>
            </a:r>
            <a:endParaRPr lang="zh-CN" altLang="en-US" sz="2400" b="1" dirty="0">
              <a:solidFill>
                <a:srgbClr val="FFFF00"/>
              </a:solidFill>
              <a:effectLst>
                <a:outerShdw blurRad="38100" dist="38100" dir="2700000" algn="tl">
                  <a:srgbClr val="000000">
                    <a:alpha val="43137"/>
                  </a:srgbClr>
                </a:outerShdw>
              </a:effectLst>
              <a:cs typeface="Arial" panose="020B0604020202020204" pitchFamily="34" charset="0"/>
            </a:endParaRPr>
          </a:p>
        </p:txBody>
      </p:sp>
      <p:sp>
        <p:nvSpPr>
          <p:cNvPr id="25" name="等腰三角形 24"/>
          <p:cNvSpPr/>
          <p:nvPr/>
        </p:nvSpPr>
        <p:spPr>
          <a:xfrm rot="5400000">
            <a:off x="1618212" y="3239517"/>
            <a:ext cx="360040" cy="310379"/>
          </a:xfrm>
          <a:prstGeom prst="triangl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25"/>
          <p:cNvGrpSpPr/>
          <p:nvPr/>
        </p:nvGrpSpPr>
        <p:grpSpPr>
          <a:xfrm>
            <a:off x="2214546" y="5188677"/>
            <a:ext cx="740653" cy="740653"/>
            <a:chOff x="2055598" y="1916830"/>
            <a:chExt cx="1008112" cy="1008112"/>
          </a:xfrm>
        </p:grpSpPr>
        <p:sp>
          <p:nvSpPr>
            <p:cNvPr id="27" name="椭圆 26"/>
            <p:cNvSpPr/>
            <p:nvPr/>
          </p:nvSpPr>
          <p:spPr>
            <a:xfrm>
              <a:off x="2199614" y="2060846"/>
              <a:ext cx="720080" cy="7200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2" descr="E:\我的PPT库\PPT图片图标库\2000种网站或论坛PNG图片图标\png-0026.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4808" y="2204863"/>
              <a:ext cx="576064"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椭圆 30"/>
            <p:cNvSpPr/>
            <p:nvPr/>
          </p:nvSpPr>
          <p:spPr>
            <a:xfrm>
              <a:off x="2055598" y="1916830"/>
              <a:ext cx="1008112" cy="1008112"/>
            </a:xfrm>
            <a:prstGeom prst="ellipse">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p:cNvCxnSpPr/>
          <p:nvPr/>
        </p:nvCxnSpPr>
        <p:spPr>
          <a:xfrm>
            <a:off x="2588162" y="5824162"/>
            <a:ext cx="4769920"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78200" y="5286388"/>
            <a:ext cx="2808312" cy="461665"/>
          </a:xfrm>
          <a:prstGeom prst="rect">
            <a:avLst/>
          </a:prstGeom>
          <a:noFill/>
        </p:spPr>
        <p:txBody>
          <a:bodyPr wrap="square" rtlCol="0">
            <a:spAutoFit/>
          </a:bodyPr>
          <a:lstStyle/>
          <a:p>
            <a:r>
              <a:rPr lang="en-US" altLang="zh-CN" sz="2400" dirty="0" smtClean="0">
                <a:solidFill>
                  <a:schemeClr val="bg1"/>
                </a:solidFill>
                <a:effectLst>
                  <a:outerShdw blurRad="38100" dist="38100" dir="2700000" algn="tl">
                    <a:srgbClr val="000000">
                      <a:alpha val="43137"/>
                    </a:srgbClr>
                  </a:outerShdw>
                </a:effectLst>
              </a:rPr>
              <a:t>2017</a:t>
            </a:r>
            <a:r>
              <a:rPr lang="zh-CN" altLang="en-US" sz="2400" dirty="0" smtClean="0">
                <a:solidFill>
                  <a:schemeClr val="bg1"/>
                </a:solidFill>
                <a:effectLst>
                  <a:outerShdw blurRad="38100" dist="38100" dir="2700000" algn="tl">
                    <a:srgbClr val="000000">
                      <a:alpha val="43137"/>
                    </a:srgbClr>
                  </a:outerShdw>
                </a:effectLst>
              </a:rPr>
              <a:t>年持续推进</a:t>
            </a:r>
            <a:endParaRPr lang="zh-CN" altLang="en-US" sz="2400"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5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571472" y="1500174"/>
            <a:ext cx="7848872" cy="4000528"/>
          </a:xfrm>
          <a:prstGeom prst="roundRect">
            <a:avLst/>
          </a:pr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a:spLocks noGrp="1"/>
          </p:cNvSpPr>
          <p:nvPr>
            <p:ph type="title"/>
          </p:nvPr>
        </p:nvSpPr>
        <p:spPr>
          <a:xfrm>
            <a:off x="485804" y="274638"/>
            <a:ext cx="8229600" cy="634082"/>
          </a:xfrm>
        </p:spPr>
        <p:txBody>
          <a:bodyPr/>
          <a:lstStyle/>
          <a:p>
            <a:r>
              <a:rPr lang="en-US" altLang="zh-CN" b="1" dirty="0" smtClean="0">
                <a:effectLst>
                  <a:outerShdw blurRad="38100" dist="38100" dir="2700000" algn="tl">
                    <a:srgbClr val="000000">
                      <a:alpha val="43137"/>
                    </a:srgbClr>
                  </a:outerShdw>
                </a:effectLst>
              </a:rPr>
              <a:t>Just do it</a:t>
            </a:r>
            <a:endParaRPr lang="zh-CN" altLang="en-US" b="1" dirty="0">
              <a:effectLst>
                <a:outerShdw blurRad="38100" dist="38100" dir="2700000" algn="tl">
                  <a:srgbClr val="000000">
                    <a:alpha val="43137"/>
                  </a:srgbClr>
                </a:outerShdw>
              </a:effectLst>
            </a:endParaRPr>
          </a:p>
        </p:txBody>
      </p:sp>
      <p:sp>
        <p:nvSpPr>
          <p:cNvPr id="9" name="文本框 49"/>
          <p:cNvSpPr>
            <a:spLocks noChangeArrowheads="1"/>
          </p:cNvSpPr>
          <p:nvPr/>
        </p:nvSpPr>
        <p:spPr bwMode="auto">
          <a:xfrm>
            <a:off x="1285852" y="1714488"/>
            <a:ext cx="6218369" cy="461665"/>
          </a:xfrm>
          <a:prstGeom prst="rect">
            <a:avLst/>
          </a:prstGeom>
          <a:noFill/>
          <a:ln w="9525">
            <a:noFill/>
            <a:miter lim="800000"/>
          </a:ln>
        </p:spPr>
        <p:txBody>
          <a:bodyPr wrap="none">
            <a:spAutoFit/>
          </a:bodyPr>
          <a:lstStyle/>
          <a:p>
            <a:r>
              <a:rPr lang="zh-CN" altLang="en-US" sz="2400" b="1" dirty="0" smtClean="0">
                <a:solidFill>
                  <a:srgbClr val="FFFF00"/>
                </a:solidFill>
                <a:latin typeface="楷体_GB2312" pitchFamily="49" charset="-122"/>
                <a:ea typeface="楷体_GB2312" pitchFamily="49" charset="-122"/>
                <a:sym typeface="方正正中黑简体" pitchFamily="2" charset="-122"/>
              </a:rPr>
              <a:t> 厦门慢病先行、三师共管分级诊疗探索之路</a:t>
            </a:r>
          </a:p>
        </p:txBody>
      </p:sp>
      <p:sp>
        <p:nvSpPr>
          <p:cNvPr id="12" name="矩形 11"/>
          <p:cNvSpPr/>
          <p:nvPr/>
        </p:nvSpPr>
        <p:spPr>
          <a:xfrm>
            <a:off x="1214414" y="2428868"/>
            <a:ext cx="6429420" cy="400110"/>
          </a:xfrm>
          <a:prstGeom prst="rect">
            <a:avLst/>
          </a:prstGeom>
        </p:spPr>
        <p:txBody>
          <a:bodyPr wrap="square">
            <a:spAutoFit/>
          </a:bodyPr>
          <a:lstStyle/>
          <a:p>
            <a:r>
              <a:rPr lang="zh-CN" altLang="en-US" sz="2000" b="1" noProof="1" smtClean="0">
                <a:effectLst>
                  <a:outerShdw blurRad="38100" dist="38100" dir="2700000">
                    <a:srgbClr val="C0C0C0"/>
                  </a:outerShdw>
                </a:effectLst>
                <a:latin typeface="微软雅黑" panose="020B0503020204020204" pitchFamily="34" charset="-122"/>
                <a:ea typeface="微软雅黑" panose="020B0503020204020204" pitchFamily="34" charset="-122"/>
                <a:cs typeface="+mn-ea"/>
              </a:rPr>
              <a:t> </a:t>
            </a:r>
            <a:r>
              <a:rPr lang="zh-CN" altLang="en-US" noProof="1" smtClean="0">
                <a:solidFill>
                  <a:schemeClr val="bg1"/>
                </a:solidFill>
                <a:latin typeface="微软雅黑" panose="020B0503020204020204" pitchFamily="34" charset="-122"/>
                <a:ea typeface="微软雅黑" panose="020B0503020204020204" pitchFamily="34" charset="-122"/>
                <a:cs typeface="+mn-ea"/>
              </a:rPr>
              <a:t>（</a:t>
            </a:r>
            <a:r>
              <a:rPr lang="en-US" altLang="zh-CN" noProof="1" smtClean="0">
                <a:solidFill>
                  <a:schemeClr val="bg1"/>
                </a:solidFill>
                <a:latin typeface="微软雅黑" panose="020B0503020204020204" pitchFamily="34" charset="-122"/>
                <a:ea typeface="微软雅黑" panose="020B0503020204020204" pitchFamily="34" charset="-122"/>
                <a:cs typeface="+mn-ea"/>
              </a:rPr>
              <a:t>1</a:t>
            </a:r>
            <a:r>
              <a:rPr lang="zh-CN" altLang="en-US" noProof="1" smtClean="0">
                <a:solidFill>
                  <a:schemeClr val="bg1"/>
                </a:solidFill>
                <a:latin typeface="微软雅黑" panose="020B0503020204020204" pitchFamily="34" charset="-122"/>
                <a:ea typeface="微软雅黑" panose="020B0503020204020204" pitchFamily="34" charset="-122"/>
                <a:cs typeface="+mn-ea"/>
              </a:rPr>
              <a:t>）</a:t>
            </a:r>
            <a:r>
              <a:rPr lang="en-US" altLang="zh-CN"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2008-2011</a:t>
            </a:r>
            <a:r>
              <a:rPr lang="zh-CN" altLang="en-US"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年</a:t>
            </a:r>
            <a:r>
              <a:rPr lang="en-US" altLang="zh-CN"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     </a:t>
            </a:r>
            <a:r>
              <a:rPr lang="zh-CN" altLang="en-US" dirty="0" smtClean="0">
                <a:solidFill>
                  <a:schemeClr val="bg1"/>
                </a:solidFill>
              </a:rPr>
              <a:t>岛内</a:t>
            </a:r>
            <a:r>
              <a:rPr lang="en-US" altLang="zh-CN" dirty="0" smtClean="0">
                <a:solidFill>
                  <a:schemeClr val="bg1"/>
                </a:solidFill>
              </a:rPr>
              <a:t>15</a:t>
            </a:r>
            <a:r>
              <a:rPr lang="zh-CN" altLang="en-US" dirty="0" smtClean="0">
                <a:solidFill>
                  <a:schemeClr val="bg1"/>
                </a:solidFill>
              </a:rPr>
              <a:t>个社区医疗与三甲结合</a:t>
            </a:r>
            <a:endParaRPr lang="zh-CN" altLang="en-US" dirty="0">
              <a:solidFill>
                <a:schemeClr val="bg1"/>
              </a:solidFill>
            </a:endParaRPr>
          </a:p>
        </p:txBody>
      </p:sp>
      <p:sp>
        <p:nvSpPr>
          <p:cNvPr id="13" name="矩形 12"/>
          <p:cNvSpPr/>
          <p:nvPr/>
        </p:nvSpPr>
        <p:spPr>
          <a:xfrm>
            <a:off x="1285884" y="2928934"/>
            <a:ext cx="7000892" cy="369332"/>
          </a:xfrm>
          <a:prstGeom prst="rect">
            <a:avLst/>
          </a:prstGeom>
        </p:spPr>
        <p:txBody>
          <a:bodyPr wrap="square">
            <a:spAutoFit/>
          </a:bodyPr>
          <a:lstStyle/>
          <a:p>
            <a:r>
              <a:rPr lang="zh-CN" altLang="en-US" noProof="1" smtClean="0">
                <a:solidFill>
                  <a:schemeClr val="bg1"/>
                </a:solidFill>
                <a:latin typeface="微软雅黑" panose="020B0503020204020204" pitchFamily="34" charset="-122"/>
                <a:ea typeface="微软雅黑" panose="020B0503020204020204" pitchFamily="34" charset="-122"/>
                <a:cs typeface="+mn-ea"/>
              </a:rPr>
              <a:t>（</a:t>
            </a:r>
            <a:r>
              <a:rPr lang="en-US" altLang="zh-CN" noProof="1" smtClean="0">
                <a:solidFill>
                  <a:schemeClr val="bg1"/>
                </a:solidFill>
                <a:latin typeface="微软雅黑" panose="020B0503020204020204" pitchFamily="34" charset="-122"/>
                <a:ea typeface="微软雅黑" panose="020B0503020204020204" pitchFamily="34" charset="-122"/>
                <a:cs typeface="+mn-ea"/>
              </a:rPr>
              <a:t>2</a:t>
            </a:r>
            <a:r>
              <a:rPr lang="zh-CN" altLang="en-US" noProof="1" smtClean="0">
                <a:solidFill>
                  <a:schemeClr val="bg1"/>
                </a:solidFill>
                <a:latin typeface="微软雅黑" panose="020B0503020204020204" pitchFamily="34" charset="-122"/>
                <a:ea typeface="微软雅黑" panose="020B0503020204020204" pitchFamily="34" charset="-122"/>
                <a:cs typeface="+mn-ea"/>
              </a:rPr>
              <a:t>）</a:t>
            </a:r>
            <a:r>
              <a:rPr lang="en-US" altLang="zh-CN"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2012-2013</a:t>
            </a:r>
            <a:r>
              <a:rPr lang="zh-CN" altLang="en-US"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年</a:t>
            </a:r>
            <a:r>
              <a:rPr lang="en-US" altLang="zh-CN"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     </a:t>
            </a:r>
            <a:r>
              <a:rPr lang="zh-CN" altLang="zh-CN" dirty="0" smtClean="0">
                <a:solidFill>
                  <a:schemeClr val="bg1"/>
                </a:solidFill>
              </a:rPr>
              <a:t>医院-社区一体化管理</a:t>
            </a:r>
            <a:r>
              <a:rPr lang="zh-CN" altLang="en-US" dirty="0" smtClean="0">
                <a:solidFill>
                  <a:schemeClr val="bg1"/>
                </a:solidFill>
              </a:rPr>
              <a:t>，</a:t>
            </a:r>
            <a:r>
              <a:rPr lang="zh-CN" altLang="zh-CN" dirty="0" smtClean="0">
                <a:solidFill>
                  <a:schemeClr val="bg1"/>
                </a:solidFill>
              </a:rPr>
              <a:t>专科与全科“结对</a:t>
            </a:r>
            <a:r>
              <a:rPr lang="zh-CN" altLang="en-US" dirty="0" smtClean="0">
                <a:solidFill>
                  <a:schemeClr val="bg1"/>
                </a:solidFill>
              </a:rPr>
              <a:t>”</a:t>
            </a:r>
            <a:endParaRPr lang="zh-CN" altLang="en-US" b="1" noProof="1">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1223010" y="3429000"/>
            <a:ext cx="7081520" cy="368300"/>
          </a:xfrm>
          <a:prstGeom prst="rect">
            <a:avLst/>
          </a:prstGeom>
        </p:spPr>
        <p:txBody>
          <a:bodyPr wrap="square">
            <a:spAutoFit/>
          </a:bodyPr>
          <a:lstStyle/>
          <a:p>
            <a:pPr algn="ctr"/>
            <a:r>
              <a:rPr lang="zh-CN" altLang="en-US" noProof="1" smtClean="0">
                <a:solidFill>
                  <a:schemeClr val="bg1"/>
                </a:solidFill>
                <a:latin typeface="微软雅黑" panose="020B0503020204020204" pitchFamily="34" charset="-122"/>
                <a:ea typeface="微软雅黑" panose="020B0503020204020204" pitchFamily="34" charset="-122"/>
                <a:cs typeface="+mn-ea"/>
              </a:rPr>
              <a:t>（</a:t>
            </a:r>
            <a:r>
              <a:rPr lang="en-US" altLang="zh-CN" noProof="1" smtClean="0">
                <a:solidFill>
                  <a:schemeClr val="bg1"/>
                </a:solidFill>
                <a:latin typeface="微软雅黑" panose="020B0503020204020204" pitchFamily="34" charset="-122"/>
                <a:ea typeface="微软雅黑" panose="020B0503020204020204" pitchFamily="34" charset="-122"/>
                <a:cs typeface="+mn-ea"/>
              </a:rPr>
              <a:t>3</a:t>
            </a:r>
            <a:r>
              <a:rPr lang="zh-CN" altLang="en-US" noProof="1" smtClean="0">
                <a:solidFill>
                  <a:schemeClr val="bg1"/>
                </a:solidFill>
                <a:latin typeface="微软雅黑" panose="020B0503020204020204" pitchFamily="34" charset="-122"/>
                <a:ea typeface="微软雅黑" panose="020B0503020204020204" pitchFamily="34" charset="-122"/>
                <a:cs typeface="+mn-ea"/>
              </a:rPr>
              <a:t>）</a:t>
            </a:r>
            <a:r>
              <a:rPr lang="en-US" altLang="zh-CN"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2014-2015</a:t>
            </a:r>
            <a:r>
              <a:rPr lang="zh-CN" altLang="en-US"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年   </a:t>
            </a:r>
            <a:r>
              <a:rPr lang="zh-CN" altLang="zh-CN" dirty="0" smtClean="0">
                <a:solidFill>
                  <a:schemeClr val="bg1"/>
                </a:solidFill>
              </a:rPr>
              <a:t>“糖友网”</a:t>
            </a:r>
            <a:r>
              <a:rPr lang="en-US" altLang="zh-CN" dirty="0" smtClean="0">
                <a:solidFill>
                  <a:schemeClr val="bg1"/>
                </a:solidFill>
              </a:rPr>
              <a:t>“</a:t>
            </a:r>
            <a:r>
              <a:rPr lang="zh-CN" altLang="en-US" dirty="0" smtClean="0">
                <a:solidFill>
                  <a:schemeClr val="bg1"/>
                </a:solidFill>
              </a:rPr>
              <a:t>高友网</a:t>
            </a:r>
            <a:r>
              <a:rPr lang="en-US" altLang="zh-CN" dirty="0" smtClean="0">
                <a:solidFill>
                  <a:schemeClr val="bg1"/>
                </a:solidFill>
              </a:rPr>
              <a:t>”</a:t>
            </a:r>
            <a:r>
              <a:rPr lang="zh-CN" altLang="en-US" dirty="0" smtClean="0">
                <a:solidFill>
                  <a:schemeClr val="bg1"/>
                </a:solidFill>
              </a:rPr>
              <a:t>“结友网”“三师共管”</a:t>
            </a:r>
            <a:endParaRPr lang="zh-CN" altLang="en-US" b="1" noProof="1">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1285874" y="3929380"/>
            <a:ext cx="7358091" cy="646331"/>
          </a:xfrm>
          <a:prstGeom prst="rect">
            <a:avLst/>
          </a:prstGeom>
        </p:spPr>
        <p:txBody>
          <a:bodyPr wrap="square">
            <a:spAutoFit/>
          </a:bodyPr>
          <a:lstStyle/>
          <a:p>
            <a:r>
              <a:rPr lang="zh-CN" altLang="en-US" noProof="1" smtClean="0">
                <a:solidFill>
                  <a:schemeClr val="bg1"/>
                </a:solidFill>
                <a:latin typeface="微软雅黑" panose="020B0503020204020204" pitchFamily="34" charset="-122"/>
                <a:ea typeface="微软雅黑" panose="020B0503020204020204" pitchFamily="34" charset="-122"/>
                <a:cs typeface="+mn-ea"/>
              </a:rPr>
              <a:t>（</a:t>
            </a:r>
            <a:r>
              <a:rPr lang="en-US" altLang="zh-CN" noProof="1" smtClean="0">
                <a:solidFill>
                  <a:schemeClr val="bg1"/>
                </a:solidFill>
                <a:latin typeface="微软雅黑" panose="020B0503020204020204" pitchFamily="34" charset="-122"/>
                <a:ea typeface="微软雅黑" panose="020B0503020204020204" pitchFamily="34" charset="-122"/>
                <a:cs typeface="+mn-ea"/>
              </a:rPr>
              <a:t>4</a:t>
            </a:r>
            <a:r>
              <a:rPr lang="zh-CN" altLang="en-US" noProof="1" smtClean="0">
                <a:solidFill>
                  <a:schemeClr val="bg1"/>
                </a:solidFill>
                <a:latin typeface="微软雅黑" panose="020B0503020204020204" pitchFamily="34" charset="-122"/>
                <a:ea typeface="微软雅黑" panose="020B0503020204020204" pitchFamily="34" charset="-122"/>
                <a:cs typeface="+mn-ea"/>
              </a:rPr>
              <a:t>）</a:t>
            </a:r>
            <a:r>
              <a:rPr lang="en-US" altLang="zh-CN"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2016</a:t>
            </a:r>
            <a:r>
              <a:rPr lang="zh-CN" altLang="en-US"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年</a:t>
            </a:r>
            <a:r>
              <a:rPr lang="en-US" altLang="zh-CN"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  </a:t>
            </a:r>
            <a:r>
              <a:rPr lang="zh-CN" altLang="en-US" dirty="0" smtClean="0">
                <a:solidFill>
                  <a:schemeClr val="bg1"/>
                </a:solidFill>
              </a:rPr>
              <a:t>                 家庭医生签约、慢病中心、双总监、搭平台、</a:t>
            </a:r>
            <a:endParaRPr lang="en-US" altLang="zh-CN" dirty="0" smtClean="0">
              <a:solidFill>
                <a:schemeClr val="bg1"/>
              </a:solidFill>
            </a:endParaRPr>
          </a:p>
          <a:p>
            <a:r>
              <a:rPr lang="en-US" altLang="zh-CN" dirty="0">
                <a:solidFill>
                  <a:schemeClr val="bg1"/>
                </a:solidFill>
              </a:rPr>
              <a:t> </a:t>
            </a:r>
            <a:r>
              <a:rPr lang="en-US" altLang="zh-CN" dirty="0" smtClean="0">
                <a:solidFill>
                  <a:schemeClr val="bg1"/>
                </a:solidFill>
              </a:rPr>
              <a:t>                                             </a:t>
            </a:r>
            <a:r>
              <a:rPr lang="zh-CN" altLang="en-US" dirty="0" smtClean="0">
                <a:solidFill>
                  <a:schemeClr val="bg1"/>
                </a:solidFill>
              </a:rPr>
              <a:t>基卫办</a:t>
            </a:r>
            <a:endParaRPr lang="zh-CN" altLang="en-US" dirty="0">
              <a:solidFill>
                <a:schemeClr val="bg1"/>
              </a:solidFill>
            </a:endParaRPr>
          </a:p>
        </p:txBody>
      </p:sp>
      <p:sp>
        <p:nvSpPr>
          <p:cNvPr id="16" name="矩形 15"/>
          <p:cNvSpPr/>
          <p:nvPr/>
        </p:nvSpPr>
        <p:spPr>
          <a:xfrm>
            <a:off x="1285875" y="4649940"/>
            <a:ext cx="7000875" cy="707886"/>
          </a:xfrm>
          <a:prstGeom prst="rect">
            <a:avLst/>
          </a:prstGeom>
        </p:spPr>
        <p:txBody>
          <a:bodyPr wrap="square">
            <a:spAutoFit/>
          </a:bodyPr>
          <a:lstStyle/>
          <a:p>
            <a:r>
              <a:rPr lang="zh-CN" altLang="en-US" noProof="1" smtClean="0">
                <a:solidFill>
                  <a:schemeClr val="bg1"/>
                </a:solidFill>
                <a:latin typeface="微软雅黑" panose="020B0503020204020204" pitchFamily="34" charset="-122"/>
                <a:ea typeface="微软雅黑" panose="020B0503020204020204" pitchFamily="34" charset="-122"/>
                <a:cs typeface="+mn-ea"/>
              </a:rPr>
              <a:t>（</a:t>
            </a:r>
            <a:r>
              <a:rPr lang="en-US" altLang="zh-CN" noProof="1" smtClean="0">
                <a:solidFill>
                  <a:schemeClr val="bg1"/>
                </a:solidFill>
                <a:latin typeface="微软雅黑" panose="020B0503020204020204" pitchFamily="34" charset="-122"/>
                <a:ea typeface="微软雅黑" panose="020B0503020204020204" pitchFamily="34" charset="-122"/>
                <a:cs typeface="+mn-ea"/>
              </a:rPr>
              <a:t>5</a:t>
            </a:r>
            <a:r>
              <a:rPr lang="zh-CN" altLang="en-US" noProof="1" smtClean="0">
                <a:solidFill>
                  <a:schemeClr val="bg1"/>
                </a:solidFill>
                <a:latin typeface="微软雅黑" panose="020B0503020204020204" pitchFamily="34" charset="-122"/>
                <a:ea typeface="微软雅黑" panose="020B0503020204020204" pitchFamily="34" charset="-122"/>
                <a:cs typeface="+mn-ea"/>
              </a:rPr>
              <a:t>）</a:t>
            </a:r>
            <a:r>
              <a:rPr lang="en-US" altLang="zh-CN"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2017</a:t>
            </a:r>
            <a:r>
              <a:rPr lang="zh-CN" altLang="en-US"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年</a:t>
            </a:r>
            <a:r>
              <a:rPr lang="en-US" altLang="zh-CN" sz="2000" b="1" noProof="1" smtClean="0">
                <a:solidFill>
                  <a:schemeClr val="bg1"/>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             </a:t>
            </a:r>
            <a:r>
              <a:rPr lang="zh-CN" altLang="en-US" dirty="0" smtClean="0">
                <a:solidFill>
                  <a:schemeClr val="bg1"/>
                </a:solidFill>
              </a:rPr>
              <a:t>继续做实家庭医生签约服务、扩病种、</a:t>
            </a:r>
          </a:p>
          <a:p>
            <a:r>
              <a:rPr lang="zh-CN" altLang="en-US" dirty="0" smtClean="0">
                <a:solidFill>
                  <a:schemeClr val="bg1"/>
                </a:solidFill>
              </a:rPr>
              <a:t>                                              标准化质控专项</a:t>
            </a:r>
            <a:r>
              <a:rPr lang="zh-CN" altLang="en-US" sz="2000" dirty="0" smtClean="0">
                <a:solidFill>
                  <a:schemeClr val="bg1"/>
                </a:solidFill>
              </a:rPr>
              <a:t>、</a:t>
            </a:r>
            <a:r>
              <a:rPr lang="en-US" altLang="zh-CN" sz="2000" dirty="0" smtClean="0">
                <a:solidFill>
                  <a:schemeClr val="bg1"/>
                </a:solidFill>
              </a:rPr>
              <a:t>122</a:t>
            </a:r>
            <a:r>
              <a:rPr lang="zh-CN" altLang="en-US" sz="2000" dirty="0" smtClean="0">
                <a:solidFill>
                  <a:schemeClr val="bg1"/>
                </a:solidFill>
              </a:rPr>
              <a:t>联席机制</a:t>
            </a:r>
            <a:endParaRPr lang="zh-CN" alt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par>
                          <p:cTn id="14" fill="hold">
                            <p:stCondLst>
                              <p:cond delay="1000"/>
                            </p:stCondLst>
                            <p:childTnLst>
                              <p:par>
                                <p:cTn id="15" presetID="3" presetClass="entr" presetSubtype="1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par>
                          <p:cTn id="18" fill="hold">
                            <p:stCondLst>
                              <p:cond delay="1500"/>
                            </p:stCondLst>
                            <p:childTnLst>
                              <p:par>
                                <p:cTn id="19" presetID="3" presetClass="entr" presetSubtype="1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par>
                          <p:cTn id="22" fill="hold">
                            <p:stCondLst>
                              <p:cond delay="2000"/>
                            </p:stCondLst>
                            <p:childTnLst>
                              <p:par>
                                <p:cTn id="23" presetID="3" presetClass="entr" presetSubtype="1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par>
                          <p:cTn id="26" fill="hold">
                            <p:stCondLst>
                              <p:cond delay="2500"/>
                            </p:stCondLst>
                            <p:childTnLst>
                              <p:par>
                                <p:cTn id="27" presetID="3" presetClass="entr" presetSubtype="1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p:bldP spid="12" grpId="0"/>
      <p:bldP spid="13" grpId="0"/>
      <p:bldP spid="14"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Other"/>
  <p:tag name="MH_ORDER" val="10"/>
</p:tagLst>
</file>

<file path=ppt/tags/tag10.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Text"/>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Text"/>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Other"/>
  <p:tag name="MH_ORDER" val="10"/>
</p:tagLst>
</file>

<file path=ppt/tags/tag3.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Other"/>
  <p:tag name="MH_ORDER" val="9"/>
</p:tagLst>
</file>

<file path=ppt/tags/tag7.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Other"/>
  <p:tag name="MH_ORDER" val="9"/>
</p:tagLst>
</file>

<file path=ppt/tags/tag8.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Other"/>
  <p:tag name="MH_ORDER" val="9"/>
</p:tagLst>
</file>

<file path=ppt/tags/tag9.xml><?xml version="1.0" encoding="utf-8"?>
<p:tagLst xmlns:a="http://schemas.openxmlformats.org/drawingml/2006/main" xmlns:r="http://schemas.openxmlformats.org/officeDocument/2006/relationships" xmlns:p="http://schemas.openxmlformats.org/presentationml/2006/main">
  <p:tag name="MH" val="20160913145344"/>
  <p:tag name="MH_LIBRARY" val="GRAPHIC"/>
  <p:tag name="MH_TYPE" val="Other"/>
  <p:tag name="MH_ORDER" val="9"/>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咨询报告等正式场合">
      <a:majorFont>
        <a:latin typeface="Calibri"/>
        <a:ea typeface="方正综艺简体"/>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2415</Words>
  <Application>WPS 演示</Application>
  <PresentationFormat>全屏显示(4:3)</PresentationFormat>
  <Paragraphs>354</Paragraphs>
  <Slides>42</Slides>
  <Notes>21</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42</vt:i4>
      </vt:variant>
    </vt:vector>
  </HeadingPairs>
  <TitlesOfParts>
    <vt:vector size="43" baseType="lpstr">
      <vt:lpstr>Office 主题​​</vt:lpstr>
      <vt:lpstr>幻灯片 1</vt:lpstr>
      <vt:lpstr>Contents</vt:lpstr>
      <vt:lpstr>About Xiamen City</vt:lpstr>
      <vt:lpstr>About Xiamen City</vt:lpstr>
      <vt:lpstr>幻灯片 5</vt:lpstr>
      <vt:lpstr>About Xiamen City</vt:lpstr>
      <vt:lpstr>幻灯片 7</vt:lpstr>
      <vt:lpstr>Contents</vt:lpstr>
      <vt:lpstr>Just do it</vt:lpstr>
      <vt:lpstr>Just do it</vt:lpstr>
      <vt:lpstr>Just do it</vt:lpstr>
      <vt:lpstr>Just do it</vt:lpstr>
      <vt:lpstr>Just do it</vt:lpstr>
      <vt:lpstr>Just do it</vt:lpstr>
      <vt:lpstr>幻灯片 15</vt:lpstr>
      <vt:lpstr>Just do it</vt:lpstr>
      <vt:lpstr>Just do it</vt:lpstr>
      <vt:lpstr>Just do it</vt:lpstr>
      <vt:lpstr>Just do it</vt:lpstr>
      <vt:lpstr>Just do it</vt:lpstr>
      <vt:lpstr>Just do it</vt:lpstr>
      <vt:lpstr>Just do it</vt:lpstr>
      <vt:lpstr>Just do it</vt:lpstr>
      <vt:lpstr>幻灯片 24</vt:lpstr>
      <vt:lpstr>Just do it</vt:lpstr>
      <vt:lpstr>Just do it</vt:lpstr>
      <vt:lpstr>Just do it</vt:lpstr>
      <vt:lpstr>Contents</vt:lpstr>
      <vt:lpstr>幻灯片 29</vt:lpstr>
      <vt:lpstr>幻灯片 30</vt:lpstr>
      <vt:lpstr>幻灯片 31</vt:lpstr>
      <vt:lpstr>幻灯片 32</vt:lpstr>
      <vt:lpstr>幻灯片 33</vt:lpstr>
      <vt:lpstr>幻灯片 34</vt:lpstr>
      <vt:lpstr>幻灯片 35</vt:lpstr>
      <vt:lpstr>幻灯片 36</vt:lpstr>
      <vt:lpstr>Contents</vt:lpstr>
      <vt:lpstr>幻灯片 38</vt:lpstr>
      <vt:lpstr>幻灯片 39</vt:lpstr>
      <vt:lpstr>幻灯片 40</vt:lpstr>
      <vt:lpstr>幻灯片 41</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王琳</dc:creator>
  <cp:lastModifiedBy>user</cp:lastModifiedBy>
  <cp:revision>199</cp:revision>
  <dcterms:created xsi:type="dcterms:W3CDTF">2012-02-13T08:00:00Z</dcterms:created>
  <dcterms:modified xsi:type="dcterms:W3CDTF">2017-07-10T11:04:32Z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